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2"/>
  </p:notesMasterIdLst>
  <p:handoutMasterIdLst>
    <p:handoutMasterId r:id="rId53"/>
  </p:handoutMasterIdLst>
  <p:sldIdLst>
    <p:sldId id="256" r:id="rId2"/>
    <p:sldId id="269" r:id="rId3"/>
    <p:sldId id="270" r:id="rId4"/>
    <p:sldId id="271" r:id="rId5"/>
    <p:sldId id="272" r:id="rId6"/>
    <p:sldId id="273" r:id="rId7"/>
    <p:sldId id="274" r:id="rId8"/>
    <p:sldId id="257" r:id="rId9"/>
    <p:sldId id="275" r:id="rId10"/>
    <p:sldId id="276" r:id="rId11"/>
    <p:sldId id="258" r:id="rId12"/>
    <p:sldId id="259" r:id="rId13"/>
    <p:sldId id="277" r:id="rId14"/>
    <p:sldId id="260" r:id="rId15"/>
    <p:sldId id="261" r:id="rId16"/>
    <p:sldId id="262" r:id="rId17"/>
    <p:sldId id="278" r:id="rId18"/>
    <p:sldId id="279" r:id="rId19"/>
    <p:sldId id="280" r:id="rId20"/>
    <p:sldId id="281" r:id="rId21"/>
    <p:sldId id="282" r:id="rId22"/>
    <p:sldId id="283" r:id="rId23"/>
    <p:sldId id="284" r:id="rId24"/>
    <p:sldId id="305" r:id="rId25"/>
    <p:sldId id="285" r:id="rId26"/>
    <p:sldId id="286" r:id="rId27"/>
    <p:sldId id="287" r:id="rId28"/>
    <p:sldId id="288" r:id="rId29"/>
    <p:sldId id="263" r:id="rId30"/>
    <p:sldId id="264" r:id="rId31"/>
    <p:sldId id="289" r:id="rId32"/>
    <p:sldId id="290" r:id="rId33"/>
    <p:sldId id="291" r:id="rId34"/>
    <p:sldId id="265" r:id="rId35"/>
    <p:sldId id="266" r:id="rId36"/>
    <p:sldId id="292" r:id="rId37"/>
    <p:sldId id="293" r:id="rId38"/>
    <p:sldId id="294" r:id="rId39"/>
    <p:sldId id="267" r:id="rId40"/>
    <p:sldId id="268" r:id="rId41"/>
    <p:sldId id="295" r:id="rId42"/>
    <p:sldId id="296" r:id="rId43"/>
    <p:sldId id="297" r:id="rId44"/>
    <p:sldId id="298" r:id="rId45"/>
    <p:sldId id="299" r:id="rId46"/>
    <p:sldId id="300" r:id="rId47"/>
    <p:sldId id="301" r:id="rId48"/>
    <p:sldId id="302" r:id="rId49"/>
    <p:sldId id="303" r:id="rId50"/>
    <p:sldId id="30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30" autoAdjust="0"/>
  </p:normalViewPr>
  <p:slideViewPr>
    <p:cSldViewPr snapToGrid="0" snapToObjects="1">
      <p:cViewPr varScale="1">
        <p:scale>
          <a:sx n="54" d="100"/>
          <a:sy n="54" d="100"/>
        </p:scale>
        <p:origin x="-260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D0BB86-BC94-244F-AF7F-CCAFC04498B6}" type="datetimeFigureOut">
              <a:rPr lang="es-ES" smtClean="0"/>
              <a:t>27/8/15</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4770B3-D7E3-4C47-8C7D-7271C0CA206E}" type="slidenum">
              <a:rPr lang="es-ES" smtClean="0"/>
              <a:t>‹Nr.›</a:t>
            </a:fld>
            <a:endParaRPr lang="es-ES"/>
          </a:p>
        </p:txBody>
      </p:sp>
    </p:spTree>
    <p:extLst>
      <p:ext uri="{BB962C8B-B14F-4D97-AF65-F5344CB8AC3E}">
        <p14:creationId xmlns:p14="http://schemas.microsoft.com/office/powerpoint/2010/main" val="34117707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4AF818-CAB3-044A-86B4-E975D4D586D2}" type="datetimeFigureOut">
              <a:rPr lang="es-ES" smtClean="0"/>
              <a:t>27/8/15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F38CDB-B50A-8D4E-BB47-37B0B16F974A}" type="slidenum">
              <a:rPr lang="es-ES" smtClean="0"/>
              <a:t>‹Nr.›</a:t>
            </a:fld>
            <a:endParaRPr lang="es-ES"/>
          </a:p>
        </p:txBody>
      </p:sp>
    </p:spTree>
    <p:extLst>
      <p:ext uri="{BB962C8B-B14F-4D97-AF65-F5344CB8AC3E}">
        <p14:creationId xmlns:p14="http://schemas.microsoft.com/office/powerpoint/2010/main" val="12183705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1" Type="http://schemas.openxmlformats.org/officeDocument/2006/relationships/hyperlink" Target="http://es.wikipedia.org/wiki/A%C3%B1os_cuarenta" TargetMode="External"/><Relationship Id="rId12" Type="http://schemas.openxmlformats.org/officeDocument/2006/relationships/hyperlink" Target="http://es.wikipedia.org/wiki/D%C3%B3lar" TargetMode="External"/><Relationship Id="rId13" Type="http://schemas.openxmlformats.org/officeDocument/2006/relationships/hyperlink" Target="http://es.wikipedia.org/wiki/Caucho_sint%C3%A9tico" TargetMode="External"/><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es.wikipedia.org/wiki/A%C3%B1os_30" TargetMode="External"/><Relationship Id="rId4" Type="http://schemas.openxmlformats.org/officeDocument/2006/relationships/hyperlink" Target="http://es.wikipedia.org/wiki/R%C3%ADo_Tapaj%C3%B3s" TargetMode="External"/><Relationship Id="rId5" Type="http://schemas.openxmlformats.org/officeDocument/2006/relationships/hyperlink" Target="http://es.wikipedia.org/wiki/R%C3%ADo_Amazonas" TargetMode="External"/><Relationship Id="rId6" Type="http://schemas.openxmlformats.org/officeDocument/2006/relationships/hyperlink" Target="http://es.wikipedia.org/wiki/Henry_Ford" TargetMode="External"/><Relationship Id="rId7" Type="http://schemas.openxmlformats.org/officeDocument/2006/relationships/hyperlink" Target="http://es.wikipedia.org/wiki/Caucho" TargetMode="External"/><Relationship Id="rId8" Type="http://schemas.openxmlformats.org/officeDocument/2006/relationships/hyperlink" Target="http://es.wikipedia.org/wiki/Imperio_Brit%C3%A1nico" TargetMode="External"/><Relationship Id="rId9" Type="http://schemas.openxmlformats.org/officeDocument/2006/relationships/hyperlink" Target="http://es.wikipedia.org/wiki/Imperio_holand%C3%A9s" TargetMode="External"/><Relationship Id="rId10" Type="http://schemas.openxmlformats.org/officeDocument/2006/relationships/hyperlink" Target="http://es.wikipedia.org/wiki/Malasia"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s.wikipedia.org/wiki/R%C3%ADo_Jari" TargetMode="External"/><Relationship Id="rId4" Type="http://schemas.openxmlformats.org/officeDocument/2006/relationships/hyperlink" Target="http://es.wikipedia.org/w/index.php?title=R%C3%ADo_Amap%C3%A1&amp;action=edit&amp;redlink=1"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twin.org.uk/es/projects/combatiendo-la-contaminaci%C3%B3n-de-la-aflatoxina-en-los-cacahuat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thedarksideofchocolate.org/" TargetMode="External"/><Relationship Id="rId4" Type="http://schemas.openxmlformats.org/officeDocument/2006/relationships/hyperlink" Target="http://da.wikipedia.org/wiki/Miki_Mistrati"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nature.com/news/hominin-dna-baffles-experts-1.14294" TargetMode="External"/><Relationship Id="rId4" Type="http://schemas.openxmlformats.org/officeDocument/2006/relationships/hyperlink" Target="http://www.bbc.co.uk/news/science-environment-25193442" TargetMode="External"/><Relationship Id="rId5" Type="http://schemas.openxmlformats.org/officeDocument/2006/relationships/hyperlink" Target="http://sedin-notas.blogspot.com.es/2013/07/estimacion-de-la-longevidad-del-adn.html" TargetMode="External"/><Relationship Id="rId6" Type="http://schemas.openxmlformats.org/officeDocument/2006/relationships/hyperlink" Target="http://sedin-notas.blogspot.com.es/2012/11/el-adn-oseo-se-descompone-demasiado.html"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just" rtl="0"/>
            <a:r>
              <a:rPr lang="es-ES_tradnl" sz="1200" b="0" i="0" u="none" strike="noStrike" baseline="0" dirty="0" smtClean="0">
                <a:latin typeface="Arial"/>
                <a:ea typeface="ＭＳ 明朝"/>
              </a:rPr>
              <a:t>Es cierto que -como sugiere este título- los </a:t>
            </a:r>
            <a:r>
              <a:rPr lang="es-ES_tradnl" sz="1200" b="1" i="0" u="none" strike="noStrike" baseline="0" dirty="0" smtClean="0">
                <a:latin typeface="Arial"/>
                <a:ea typeface="ＭＳ 明朝"/>
              </a:rPr>
              <a:t>protestante</a:t>
            </a:r>
            <a:r>
              <a:rPr lang="es-ES_tradnl" sz="1200" b="0" i="0" u="none" strike="noStrike" baseline="0" dirty="0" smtClean="0">
                <a:latin typeface="Arial"/>
                <a:ea typeface="ＭＳ 明朝"/>
              </a:rPr>
              <a:t>s españoles, en líneas generales, nos hemos preocupado poco por la </a:t>
            </a:r>
            <a:r>
              <a:rPr lang="es-ES_tradnl" sz="1200" b="1" i="0" u="none" strike="noStrike" baseline="0" dirty="0" smtClean="0">
                <a:latin typeface="Arial"/>
                <a:ea typeface="ＭＳ 明朝"/>
              </a:rPr>
              <a:t>protección del medio ambiente</a:t>
            </a:r>
            <a:r>
              <a:rPr lang="es-ES_tradnl" sz="1200" b="0" i="0" u="none" strike="noStrike" baseline="0" dirty="0" smtClean="0">
                <a:latin typeface="Arial"/>
                <a:ea typeface="ＭＳ 明朝"/>
              </a:rPr>
              <a:t>, así como por las implicaciones </a:t>
            </a:r>
            <a:r>
              <a:rPr lang="es-ES_tradnl" sz="1200" b="1" i="0" u="none" strike="noStrike" baseline="0" dirty="0" smtClean="0">
                <a:latin typeface="Arial"/>
                <a:ea typeface="ＭＳ 明朝"/>
              </a:rPr>
              <a:t>proteccionistas</a:t>
            </a:r>
            <a:r>
              <a:rPr lang="es-ES_tradnl" sz="1200" b="0" i="0" u="none" strike="noStrike" baseline="0" dirty="0" smtClean="0">
                <a:latin typeface="Arial"/>
                <a:ea typeface="ＭＳ 明朝"/>
              </a:rPr>
              <a:t> de los primeros versículos de Génesis. </a:t>
            </a:r>
          </a:p>
          <a:p>
            <a:pPr marR="0" algn="just" rtl="0"/>
            <a:endParaRPr lang="es-ES_tradnl" sz="1200" b="0" i="0" u="none" strike="noStrike" baseline="0" dirty="0" smtClean="0">
              <a:latin typeface="Arial"/>
              <a:ea typeface="ＭＳ 明朝"/>
            </a:endParaRPr>
          </a:p>
          <a:p>
            <a:pPr marR="0" algn="just" rtl="0"/>
            <a:r>
              <a:rPr lang="es-ES_tradnl" sz="1200" b="0" i="0" u="none" strike="noStrike" baseline="0" dirty="0" smtClean="0">
                <a:latin typeface="Arial"/>
                <a:ea typeface="ＭＳ 明朝"/>
              </a:rPr>
              <a:t>	Puede que, a título personal, alguien haya militado o milite en alguna </a:t>
            </a:r>
            <a:r>
              <a:rPr lang="es-ES_tradnl" sz="1200" b="1" i="0" u="none" strike="noStrike" baseline="0" dirty="0" smtClean="0">
                <a:latin typeface="Arial"/>
                <a:ea typeface="ＭＳ 明朝"/>
              </a:rPr>
              <a:t>organización ecologista</a:t>
            </a:r>
            <a:r>
              <a:rPr lang="es-ES_tradnl" sz="1200" b="0" i="0" u="none" strike="noStrike" baseline="0" dirty="0" smtClean="0">
                <a:latin typeface="Arial"/>
                <a:ea typeface="ＭＳ 明朝"/>
              </a:rPr>
              <a:t> pero, desde luego, esto no se ha traducido en un posicionamiento unánime del denominado </a:t>
            </a:r>
            <a:r>
              <a:rPr lang="es-ES_tradnl" sz="1200" b="1" i="0" u="none" strike="noStrike" baseline="0" dirty="0" smtClean="0">
                <a:latin typeface="Arial"/>
                <a:ea typeface="ＭＳ 明朝"/>
              </a:rPr>
              <a:t>pueblo del libro</a:t>
            </a:r>
            <a:r>
              <a:rPr lang="es-ES_tradnl" sz="1200" b="0" i="0" u="none" strike="noStrike" baseline="0" dirty="0" smtClean="0">
                <a:latin typeface="Arial"/>
                <a:ea typeface="ＭＳ 明朝"/>
              </a:rPr>
              <a:t>. </a:t>
            </a:r>
          </a:p>
          <a:p>
            <a:pPr marR="0" algn="just" rtl="0"/>
            <a:endParaRPr lang="es-ES_tradnl" sz="1200" b="0" i="0" u="none" strike="noStrike" baseline="0" dirty="0" smtClean="0">
              <a:latin typeface="Arial"/>
              <a:ea typeface="ＭＳ 明朝"/>
            </a:endParaRPr>
          </a:p>
          <a:p>
            <a:pPr marR="0" algn="l" rtl="0"/>
            <a:r>
              <a:rPr lang="es-ES_tradnl" sz="1200" b="0" i="0" u="none" strike="noStrike" baseline="0" dirty="0" smtClean="0">
                <a:latin typeface="Arial"/>
                <a:ea typeface="ＭＳ 明朝"/>
              </a:rPr>
              <a:t>	Semejante </a:t>
            </a:r>
            <a:r>
              <a:rPr lang="es-ES_tradnl" sz="1200" b="1" i="0" u="none" strike="noStrike" baseline="0" dirty="0" smtClean="0">
                <a:latin typeface="Arial"/>
                <a:ea typeface="ＭＳ 明朝"/>
              </a:rPr>
              <a:t>negligencia</a:t>
            </a:r>
            <a:r>
              <a:rPr lang="es-ES_tradnl" sz="1200" b="0" i="0" u="none" strike="noStrike" baseline="0" dirty="0" smtClean="0">
                <a:latin typeface="Arial"/>
                <a:ea typeface="ＭＳ 明朝"/>
              </a:rPr>
              <a:t> podría ser un pequeño ejemplo de la </a:t>
            </a:r>
            <a:r>
              <a:rPr lang="es-ES_tradnl" sz="1200" b="1" i="0" u="none" strike="noStrike" baseline="0" dirty="0" smtClean="0">
                <a:latin typeface="Arial"/>
                <a:ea typeface="ＭＳ 明朝"/>
              </a:rPr>
              <a:t>actitud del cristianismo</a:t>
            </a:r>
            <a:r>
              <a:rPr lang="es-ES_tradnl" sz="1200" b="0" i="0" u="none" strike="noStrike" baseline="0" dirty="0" smtClean="0">
                <a:latin typeface="Arial"/>
                <a:ea typeface="ＭＳ 明朝"/>
              </a:rPr>
              <a:t> a lo largo de la historia. De ahí la </a:t>
            </a:r>
            <a:r>
              <a:rPr lang="es-ES_tradnl" sz="1200" b="1" i="0" u="none" strike="noStrike" baseline="0" dirty="0" smtClean="0">
                <a:latin typeface="Arial"/>
                <a:ea typeface="ＭＳ 明朝"/>
              </a:rPr>
              <a:t>crítica</a:t>
            </a:r>
            <a:r>
              <a:rPr lang="es-ES_tradnl" sz="1200" b="0" i="0" u="none" strike="noStrike" baseline="0" dirty="0" smtClean="0">
                <a:latin typeface="Arial"/>
                <a:ea typeface="ＭＳ 明朝"/>
              </a:rPr>
              <a:t>, más o menos justificada, de algunos. </a:t>
            </a:r>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a:t>
            </a:fld>
            <a:endParaRPr lang="es-ES"/>
          </a:p>
        </p:txBody>
      </p:sp>
    </p:spTree>
    <p:extLst>
      <p:ext uri="{BB962C8B-B14F-4D97-AF65-F5344CB8AC3E}">
        <p14:creationId xmlns:p14="http://schemas.microsoft.com/office/powerpoint/2010/main" val="2336945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u="sng" kern="1200" dirty="0" smtClean="0">
                <a:solidFill>
                  <a:schemeClr val="tx1"/>
                </a:solidFill>
                <a:effectLst/>
                <a:latin typeface="+mn-lt"/>
                <a:ea typeface="+mn-ea"/>
                <a:cs typeface="+mn-cs"/>
              </a:rPr>
              <a:t>La polución del aire en las grandes ciudades mata cada año a miles de personas</a:t>
            </a:r>
            <a:r>
              <a:rPr lang="es-ES" sz="1200" kern="1200" dirty="0" smtClean="0">
                <a:solidFill>
                  <a:schemeClr val="tx1"/>
                </a:solidFill>
                <a:effectLst/>
                <a:latin typeface="+mn-lt"/>
                <a:ea typeface="+mn-ea"/>
                <a:cs typeface="+mn-cs"/>
              </a:rPr>
              <a:t>: en España murieron prematuramente 14.000 personas en 2010 por la contaminación atmosférica.</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Madrid, en febrero del 2011, se superó varias veces el límite de 200 microgramos por metro cúbico de </a:t>
            </a:r>
            <a:r>
              <a:rPr lang="es-ES" sz="1200" b="1" kern="1200" dirty="0" smtClean="0">
                <a:solidFill>
                  <a:schemeClr val="tx1"/>
                </a:solidFill>
                <a:effectLst/>
                <a:latin typeface="+mn-lt"/>
                <a:ea typeface="+mn-ea"/>
                <a:cs typeface="+mn-cs"/>
              </a:rPr>
              <a:t>dióxido de nitrógeno</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10</a:t>
            </a:fld>
            <a:endParaRPr lang="es-ES"/>
          </a:p>
        </p:txBody>
      </p:sp>
    </p:spTree>
    <p:extLst>
      <p:ext uri="{BB962C8B-B14F-4D97-AF65-F5344CB8AC3E}">
        <p14:creationId xmlns:p14="http://schemas.microsoft.com/office/powerpoint/2010/main" val="1991520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1.2 A este oscuro futuro hay que añadir también </a:t>
            </a:r>
            <a:r>
              <a:rPr lang="es-ES" sz="1200" u="sng" kern="1200" dirty="0" smtClean="0">
                <a:solidFill>
                  <a:schemeClr val="tx1"/>
                </a:solidFill>
                <a:effectLst/>
                <a:latin typeface="+mn-lt"/>
                <a:ea typeface="+mn-ea"/>
                <a:cs typeface="+mn-cs"/>
              </a:rPr>
              <a:t>las repercusiones de la </a:t>
            </a:r>
            <a:r>
              <a:rPr lang="es-ES" sz="1200" b="1" u="sng" kern="1200" dirty="0" smtClean="0">
                <a:solidFill>
                  <a:schemeClr val="tx1"/>
                </a:solidFill>
                <a:effectLst/>
                <a:latin typeface="+mn-lt"/>
                <a:ea typeface="+mn-ea"/>
                <a:cs typeface="+mn-cs"/>
              </a:rPr>
              <a:t>lluvia ácida</a:t>
            </a:r>
            <a:r>
              <a:rPr lang="es-ES" sz="1200" u="sng" kern="1200" dirty="0" smtClean="0">
                <a:solidFill>
                  <a:schemeClr val="tx1"/>
                </a:solidFill>
                <a:effectLst/>
                <a:latin typeface="+mn-lt"/>
                <a:ea typeface="+mn-ea"/>
                <a:cs typeface="+mn-cs"/>
              </a:rPr>
              <a:t> y la contaminación de las </a:t>
            </a:r>
            <a:r>
              <a:rPr lang="es-ES" sz="1200" b="1" u="sng" kern="1200" dirty="0" smtClean="0">
                <a:solidFill>
                  <a:schemeClr val="tx1"/>
                </a:solidFill>
                <a:effectLst/>
                <a:latin typeface="+mn-lt"/>
                <a:ea typeface="+mn-ea"/>
                <a:cs typeface="+mn-cs"/>
              </a:rPr>
              <a:t>aguas de mares</a:t>
            </a:r>
            <a:r>
              <a:rPr lang="es-ES" sz="1200" u="sng" kern="1200" dirty="0" smtClean="0">
                <a:solidFill>
                  <a:schemeClr val="tx1"/>
                </a:solidFill>
                <a:effectLst/>
                <a:latin typeface="+mn-lt"/>
                <a:ea typeface="+mn-ea"/>
                <a:cs typeface="+mn-cs"/>
              </a:rPr>
              <a:t>, lagos y ríos</a:t>
            </a:r>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11</a:t>
            </a:fld>
            <a:endParaRPr lang="es-ES"/>
          </a:p>
        </p:txBody>
      </p:sp>
    </p:spTree>
    <p:extLst>
      <p:ext uri="{BB962C8B-B14F-4D97-AF65-F5344CB8AC3E}">
        <p14:creationId xmlns:p14="http://schemas.microsoft.com/office/powerpoint/2010/main" val="921645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 Hasta hace poco, para las industrias de la </a:t>
            </a:r>
            <a:r>
              <a:rPr lang="es-ES" sz="1200" b="1" kern="1200" dirty="0" smtClean="0">
                <a:solidFill>
                  <a:schemeClr val="tx1"/>
                </a:solidFill>
                <a:effectLst/>
                <a:latin typeface="+mn-lt"/>
                <a:ea typeface="+mn-ea"/>
                <a:cs typeface="+mn-cs"/>
              </a:rPr>
              <a:t>cuenca del río Besós</a:t>
            </a:r>
            <a:r>
              <a:rPr lang="es-ES" sz="1200" kern="1200" dirty="0" smtClean="0">
                <a:solidFill>
                  <a:schemeClr val="tx1"/>
                </a:solidFill>
                <a:effectLst/>
                <a:latin typeface="+mn-lt"/>
                <a:ea typeface="+mn-ea"/>
                <a:cs typeface="+mn-cs"/>
              </a:rPr>
              <a:t> (Barcelona), era más económico </a:t>
            </a:r>
            <a:r>
              <a:rPr lang="es-ES" sz="1200" b="1" kern="1200" dirty="0" smtClean="0">
                <a:solidFill>
                  <a:schemeClr val="tx1"/>
                </a:solidFill>
                <a:effectLst/>
                <a:latin typeface="+mn-lt"/>
                <a:ea typeface="+mn-ea"/>
                <a:cs typeface="+mn-cs"/>
              </a:rPr>
              <a:t>verter las aguas sucias</a:t>
            </a:r>
            <a:r>
              <a:rPr lang="es-ES" sz="1200" kern="1200" dirty="0" smtClean="0">
                <a:solidFill>
                  <a:schemeClr val="tx1"/>
                </a:solidFill>
                <a:effectLst/>
                <a:latin typeface="+mn-lt"/>
                <a:ea typeface="+mn-ea"/>
                <a:cs typeface="+mn-cs"/>
              </a:rPr>
              <a:t> y contaminadas al río y arriesgarse a pagar las reducidas multas, que </a:t>
            </a:r>
            <a:r>
              <a:rPr lang="es-ES" sz="1200" b="1" kern="1200" dirty="0" smtClean="0">
                <a:solidFill>
                  <a:schemeClr val="tx1"/>
                </a:solidFill>
                <a:effectLst/>
                <a:latin typeface="+mn-lt"/>
                <a:ea typeface="+mn-ea"/>
                <a:cs typeface="+mn-cs"/>
              </a:rPr>
              <a:t>montar depuradoras</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Hoy el </a:t>
            </a:r>
            <a:r>
              <a:rPr lang="es-ES" sz="1200" b="1" kern="1200" dirty="0" smtClean="0">
                <a:solidFill>
                  <a:schemeClr val="tx1"/>
                </a:solidFill>
                <a:effectLst/>
                <a:latin typeface="+mn-lt"/>
                <a:ea typeface="+mn-ea"/>
                <a:cs typeface="+mn-cs"/>
              </a:rPr>
              <a:t>Besós </a:t>
            </a:r>
            <a:r>
              <a:rPr lang="es-ES" sz="1200" kern="1200" dirty="0" smtClean="0">
                <a:solidFill>
                  <a:schemeClr val="tx1"/>
                </a:solidFill>
                <a:effectLst/>
                <a:latin typeface="+mn-lt"/>
                <a:ea typeface="+mn-ea"/>
                <a:cs typeface="+mn-cs"/>
              </a:rPr>
              <a:t>da signos de </a:t>
            </a:r>
            <a:r>
              <a:rPr lang="es-ES" sz="1200" b="1" kern="1200" dirty="0" smtClean="0">
                <a:solidFill>
                  <a:schemeClr val="tx1"/>
                </a:solidFill>
                <a:effectLst/>
                <a:latin typeface="+mn-lt"/>
                <a:ea typeface="+mn-ea"/>
                <a:cs typeface="+mn-cs"/>
              </a:rPr>
              <a:t>regeneración de sus aguas</a:t>
            </a:r>
            <a:r>
              <a:rPr lang="es-ES" sz="1200" kern="1200" dirty="0" smtClean="0">
                <a:solidFill>
                  <a:schemeClr val="tx1"/>
                </a:solidFill>
                <a:effectLst/>
                <a:latin typeface="+mn-lt"/>
                <a:ea typeface="+mn-ea"/>
                <a:cs typeface="+mn-cs"/>
              </a:rPr>
              <a:t>, han vuelto algunas especies y ha aumentado la flora. La presencia de </a:t>
            </a:r>
            <a:r>
              <a:rPr lang="es-ES" sz="1200" b="1" kern="1200" dirty="0" smtClean="0">
                <a:solidFill>
                  <a:schemeClr val="tx1"/>
                </a:solidFill>
                <a:effectLst/>
                <a:latin typeface="+mn-lt"/>
                <a:ea typeface="+mn-ea"/>
                <a:cs typeface="+mn-cs"/>
              </a:rPr>
              <a:t>fochas</a:t>
            </a:r>
            <a:r>
              <a:rPr lang="es-ES" sz="1200" kern="1200" dirty="0" smtClean="0">
                <a:solidFill>
                  <a:schemeClr val="tx1"/>
                </a:solidFill>
                <a:effectLst/>
                <a:latin typeface="+mn-lt"/>
                <a:ea typeface="+mn-ea"/>
                <a:cs typeface="+mn-cs"/>
              </a:rPr>
              <a:t>, lubinas o </a:t>
            </a:r>
            <a:r>
              <a:rPr lang="es-ES" sz="1200" b="1" kern="1200" dirty="0" smtClean="0">
                <a:solidFill>
                  <a:schemeClr val="tx1"/>
                </a:solidFill>
                <a:effectLst/>
                <a:latin typeface="+mn-lt"/>
                <a:ea typeface="+mn-ea"/>
                <a:cs typeface="+mn-cs"/>
              </a:rPr>
              <a:t>patos reales</a:t>
            </a:r>
            <a:r>
              <a:rPr lang="es-ES" sz="1200" kern="1200" dirty="0" smtClean="0">
                <a:solidFill>
                  <a:schemeClr val="tx1"/>
                </a:solidFill>
                <a:effectLst/>
                <a:latin typeface="+mn-lt"/>
                <a:ea typeface="+mn-ea"/>
                <a:cs typeface="+mn-cs"/>
              </a:rPr>
              <a:t> confirma este avance. La </a:t>
            </a:r>
            <a:r>
              <a:rPr lang="es-ES" sz="1200" b="1" kern="1200" dirty="0" smtClean="0">
                <a:solidFill>
                  <a:schemeClr val="tx1"/>
                </a:solidFill>
                <a:effectLst/>
                <a:latin typeface="+mn-lt"/>
                <a:ea typeface="+mn-ea"/>
                <a:cs typeface="+mn-cs"/>
              </a:rPr>
              <a:t>industria</a:t>
            </a:r>
            <a:r>
              <a:rPr lang="es-ES" sz="1200" kern="1200" dirty="0" smtClean="0">
                <a:solidFill>
                  <a:schemeClr val="tx1"/>
                </a:solidFill>
                <a:effectLst/>
                <a:latin typeface="+mn-lt"/>
                <a:ea typeface="+mn-ea"/>
                <a:cs typeface="+mn-cs"/>
              </a:rPr>
              <a:t> ha dejado de verter residuos.</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12</a:t>
            </a:fld>
            <a:endParaRPr lang="es-ES"/>
          </a:p>
        </p:txBody>
      </p:sp>
    </p:spTree>
    <p:extLst>
      <p:ext uri="{BB962C8B-B14F-4D97-AF65-F5344CB8AC3E}">
        <p14:creationId xmlns:p14="http://schemas.microsoft.com/office/powerpoint/2010/main" val="1171710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a:t>
            </a:r>
            <a:r>
              <a:rPr lang="es-ES" sz="1200" b="1" kern="1200" dirty="0" smtClean="0">
                <a:solidFill>
                  <a:schemeClr val="tx1"/>
                </a:solidFill>
                <a:effectLst/>
                <a:latin typeface="+mn-lt"/>
                <a:ea typeface="+mn-ea"/>
                <a:cs typeface="+mn-cs"/>
              </a:rPr>
              <a:t>rio Guadalquivir</a:t>
            </a:r>
            <a:r>
              <a:rPr lang="es-ES" sz="1200" kern="1200" dirty="0" smtClean="0">
                <a:solidFill>
                  <a:schemeClr val="tx1"/>
                </a:solidFill>
                <a:effectLst/>
                <a:latin typeface="+mn-lt"/>
                <a:ea typeface="+mn-ea"/>
                <a:cs typeface="+mn-cs"/>
              </a:rPr>
              <a:t> está herido a causa de un </a:t>
            </a:r>
            <a:r>
              <a:rPr lang="es-ES" sz="1200" b="1" kern="1200" dirty="0" smtClean="0">
                <a:solidFill>
                  <a:schemeClr val="tx1"/>
                </a:solidFill>
                <a:effectLst/>
                <a:latin typeface="+mn-lt"/>
                <a:ea typeface="+mn-ea"/>
                <a:cs typeface="+mn-cs"/>
              </a:rPr>
              <a:t>exceso de regadío</a:t>
            </a:r>
            <a:r>
              <a:rPr lang="es-ES" sz="1200" kern="1200" dirty="0" smtClean="0">
                <a:solidFill>
                  <a:schemeClr val="tx1"/>
                </a:solidFill>
                <a:effectLst/>
                <a:latin typeface="+mn-lt"/>
                <a:ea typeface="+mn-ea"/>
                <a:cs typeface="+mn-cs"/>
              </a:rPr>
              <a:t> y a la contaminación por </a:t>
            </a:r>
            <a:r>
              <a:rPr lang="es-ES" sz="1200" b="1" kern="1200" dirty="0" smtClean="0">
                <a:solidFill>
                  <a:schemeClr val="tx1"/>
                </a:solidFill>
                <a:effectLst/>
                <a:latin typeface="+mn-lt"/>
                <a:ea typeface="+mn-ea"/>
                <a:cs typeface="+mn-cs"/>
              </a:rPr>
              <a:t>nitratos y fitosanitarios</a:t>
            </a:r>
            <a:r>
              <a:rPr lang="es-ES" sz="1200" kern="1200" dirty="0" smtClean="0">
                <a:solidFill>
                  <a:schemeClr val="tx1"/>
                </a:solidFill>
                <a:effectLst/>
                <a:latin typeface="+mn-lt"/>
                <a:ea typeface="+mn-ea"/>
                <a:cs typeface="+mn-cs"/>
              </a:rPr>
              <a:t> procedentes de los plaguicidas que se usan en la agricultura.</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En general, la </a:t>
            </a:r>
            <a:r>
              <a:rPr lang="es-ES" sz="1200" b="1" kern="1200" dirty="0" smtClean="0">
                <a:solidFill>
                  <a:schemeClr val="tx1"/>
                </a:solidFill>
                <a:effectLst/>
                <a:latin typeface="+mn-lt"/>
                <a:ea typeface="+mn-ea"/>
                <a:cs typeface="+mn-cs"/>
              </a:rPr>
              <a:t>contaminación</a:t>
            </a:r>
            <a:r>
              <a:rPr lang="es-ES" sz="1200" kern="1200" dirty="0" smtClean="0">
                <a:solidFill>
                  <a:schemeClr val="tx1"/>
                </a:solidFill>
                <a:effectLst/>
                <a:latin typeface="+mn-lt"/>
                <a:ea typeface="+mn-ea"/>
                <a:cs typeface="+mn-cs"/>
              </a:rPr>
              <a:t> es el gran problema de la mayor parte de los </a:t>
            </a:r>
            <a:r>
              <a:rPr lang="es-ES" sz="1200" b="1" kern="1200" dirty="0" smtClean="0">
                <a:solidFill>
                  <a:schemeClr val="tx1"/>
                </a:solidFill>
                <a:effectLst/>
                <a:latin typeface="+mn-lt"/>
                <a:ea typeface="+mn-ea"/>
                <a:cs typeface="+mn-cs"/>
              </a:rPr>
              <a:t>ríos españoles</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13</a:t>
            </a:fld>
            <a:endParaRPr lang="es-ES"/>
          </a:p>
        </p:txBody>
      </p:sp>
    </p:spTree>
    <p:extLst>
      <p:ext uri="{BB962C8B-B14F-4D97-AF65-F5344CB8AC3E}">
        <p14:creationId xmlns:p14="http://schemas.microsoft.com/office/powerpoint/2010/main" val="312886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rotura de la </a:t>
            </a:r>
            <a:r>
              <a:rPr lang="es-ES" sz="1200" b="1" kern="1200" dirty="0" smtClean="0">
                <a:solidFill>
                  <a:schemeClr val="tx1"/>
                </a:solidFill>
                <a:effectLst/>
                <a:latin typeface="+mn-lt"/>
                <a:ea typeface="+mn-ea"/>
                <a:cs typeface="+mn-cs"/>
              </a:rPr>
              <a:t>presa de contención de </a:t>
            </a:r>
            <a:r>
              <a:rPr lang="es-ES" sz="1200" b="1" kern="1200" dirty="0" err="1" smtClean="0">
                <a:solidFill>
                  <a:schemeClr val="tx1"/>
                </a:solidFill>
                <a:effectLst/>
                <a:latin typeface="+mn-lt"/>
                <a:ea typeface="+mn-ea"/>
                <a:cs typeface="+mn-cs"/>
              </a:rPr>
              <a:t>Aználcollar</a:t>
            </a:r>
            <a:r>
              <a:rPr lang="es-ES" sz="1200" kern="1200" dirty="0" smtClean="0">
                <a:solidFill>
                  <a:schemeClr val="tx1"/>
                </a:solidFill>
                <a:effectLst/>
                <a:latin typeface="+mn-lt"/>
                <a:ea typeface="+mn-ea"/>
                <a:cs typeface="+mn-cs"/>
              </a:rPr>
              <a:t>, en Huelva, en 1998: vertió </a:t>
            </a:r>
            <a:r>
              <a:rPr lang="es-ES" sz="1200" b="1" kern="1200" dirty="0" smtClean="0">
                <a:solidFill>
                  <a:schemeClr val="tx1"/>
                </a:solidFill>
                <a:effectLst/>
                <a:latin typeface="+mn-lt"/>
                <a:ea typeface="+mn-ea"/>
                <a:cs typeface="+mn-cs"/>
              </a:rPr>
              <a:t>6 millones de metros cúbicos</a:t>
            </a:r>
            <a:r>
              <a:rPr lang="es-ES" sz="1200" kern="1200" dirty="0" smtClean="0">
                <a:solidFill>
                  <a:schemeClr val="tx1"/>
                </a:solidFill>
                <a:effectLst/>
                <a:latin typeface="+mn-lt"/>
                <a:ea typeface="+mn-ea"/>
                <a:cs typeface="+mn-cs"/>
              </a:rPr>
              <a:t> de lodos tóxicos con metales pesados, al </a:t>
            </a:r>
            <a:r>
              <a:rPr lang="es-ES" sz="1200" b="1" kern="1200" dirty="0" smtClean="0">
                <a:solidFill>
                  <a:schemeClr val="tx1"/>
                </a:solidFill>
                <a:effectLst/>
                <a:latin typeface="+mn-lt"/>
                <a:ea typeface="+mn-ea"/>
                <a:cs typeface="+mn-cs"/>
              </a:rPr>
              <a:t>rio </a:t>
            </a:r>
            <a:r>
              <a:rPr lang="es-ES" sz="1200" b="1" kern="1200" dirty="0" err="1" smtClean="0">
                <a:solidFill>
                  <a:schemeClr val="tx1"/>
                </a:solidFill>
                <a:effectLst/>
                <a:latin typeface="+mn-lt"/>
                <a:ea typeface="+mn-ea"/>
                <a:cs typeface="+mn-cs"/>
              </a:rPr>
              <a:t>Guadiamar</a:t>
            </a:r>
            <a:r>
              <a:rPr lang="es-ES" sz="1200" kern="1200" dirty="0" smtClean="0">
                <a:solidFill>
                  <a:schemeClr val="tx1"/>
                </a:solidFill>
                <a:effectLst/>
                <a:latin typeface="+mn-lt"/>
                <a:ea typeface="+mn-ea"/>
                <a:cs typeface="+mn-cs"/>
              </a:rPr>
              <a:t>, próximo al P. N. de </a:t>
            </a:r>
            <a:r>
              <a:rPr lang="es-ES" sz="1200" kern="1200" dirty="0" err="1" smtClean="0">
                <a:solidFill>
                  <a:schemeClr val="tx1"/>
                </a:solidFill>
                <a:effectLst/>
                <a:latin typeface="+mn-lt"/>
                <a:ea typeface="+mn-ea"/>
                <a:cs typeface="+mn-cs"/>
              </a:rPr>
              <a:t>Doñana</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limpieza de esta contaminación ha sido </a:t>
            </a:r>
            <a:r>
              <a:rPr lang="es-ES" sz="1200" b="1" kern="1200" dirty="0" smtClean="0">
                <a:solidFill>
                  <a:schemeClr val="tx1"/>
                </a:solidFill>
                <a:effectLst/>
                <a:latin typeface="+mn-lt"/>
                <a:ea typeface="+mn-ea"/>
                <a:cs typeface="+mn-cs"/>
              </a:rPr>
              <a:t>pagada por los españoles</a:t>
            </a:r>
            <a:r>
              <a:rPr lang="es-ES" sz="1200" kern="1200" dirty="0" smtClean="0">
                <a:solidFill>
                  <a:schemeClr val="tx1"/>
                </a:solidFill>
                <a:effectLst/>
                <a:latin typeface="+mn-lt"/>
                <a:ea typeface="+mn-ea"/>
                <a:cs typeface="+mn-cs"/>
              </a:rPr>
              <a:t>. Hasta hoy la empresa sueco-canadiense </a:t>
            </a:r>
            <a:r>
              <a:rPr lang="es-ES" sz="1200" b="1" kern="1200" dirty="0" err="1" smtClean="0">
                <a:solidFill>
                  <a:schemeClr val="tx1"/>
                </a:solidFill>
                <a:effectLst/>
                <a:latin typeface="+mn-lt"/>
                <a:ea typeface="+mn-ea"/>
                <a:cs typeface="+mn-cs"/>
              </a:rPr>
              <a:t>Boliden</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Apirsa</a:t>
            </a:r>
            <a:r>
              <a:rPr lang="es-ES" sz="1200" kern="1200" dirty="0" smtClean="0">
                <a:solidFill>
                  <a:schemeClr val="tx1"/>
                </a:solidFill>
                <a:effectLst/>
                <a:latin typeface="+mn-lt"/>
                <a:ea typeface="+mn-ea"/>
                <a:cs typeface="+mn-cs"/>
              </a:rPr>
              <a:t> no ha pagado ni un solo euro por este vertido.</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Los </a:t>
            </a:r>
            <a:r>
              <a:rPr lang="es-ES" sz="1200" b="1" kern="1200" dirty="0" smtClean="0">
                <a:solidFill>
                  <a:schemeClr val="tx1"/>
                </a:solidFill>
                <a:effectLst/>
                <a:latin typeface="+mn-lt"/>
                <a:ea typeface="+mn-ea"/>
                <a:cs typeface="+mn-cs"/>
              </a:rPr>
              <a:t>grupos ecologistas</a:t>
            </a:r>
            <a:r>
              <a:rPr lang="es-ES" sz="1200" kern="1200" dirty="0" smtClean="0">
                <a:solidFill>
                  <a:schemeClr val="tx1"/>
                </a:solidFill>
                <a:effectLst/>
                <a:latin typeface="+mn-lt"/>
                <a:ea typeface="+mn-ea"/>
                <a:cs typeface="+mn-cs"/>
              </a:rPr>
              <a:t> calculan que en España hay más de 600 balsas parecidas a ésta.</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14</a:t>
            </a:fld>
            <a:endParaRPr lang="es-ES"/>
          </a:p>
        </p:txBody>
      </p:sp>
    </p:spTree>
    <p:extLst>
      <p:ext uri="{BB962C8B-B14F-4D97-AF65-F5344CB8AC3E}">
        <p14:creationId xmlns:p14="http://schemas.microsoft.com/office/powerpoint/2010/main" val="2271427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a:t>
            </a:r>
            <a:r>
              <a:rPr lang="es-ES" sz="1200" b="1" kern="1200" dirty="0" smtClean="0">
                <a:solidFill>
                  <a:schemeClr val="tx1"/>
                </a:solidFill>
                <a:effectLst/>
                <a:latin typeface="+mn-lt"/>
                <a:ea typeface="+mn-ea"/>
                <a:cs typeface="+mn-cs"/>
              </a:rPr>
              <a:t>Mediterráneo</a:t>
            </a:r>
            <a:r>
              <a:rPr lang="es-ES" sz="1200" kern="1200" dirty="0" smtClean="0">
                <a:solidFill>
                  <a:schemeClr val="tx1"/>
                </a:solidFill>
                <a:effectLst/>
                <a:latin typeface="+mn-lt"/>
                <a:ea typeface="+mn-ea"/>
                <a:cs typeface="+mn-cs"/>
              </a:rPr>
              <a:t> sufre un deterioro ecológico grave debido a la </a:t>
            </a:r>
            <a:r>
              <a:rPr lang="es-ES" sz="1200" b="1" kern="1200" dirty="0" smtClean="0">
                <a:solidFill>
                  <a:schemeClr val="tx1"/>
                </a:solidFill>
                <a:effectLst/>
                <a:latin typeface="+mn-lt"/>
                <a:ea typeface="+mn-ea"/>
                <a:cs typeface="+mn-cs"/>
              </a:rPr>
              <a:t>sobrepesca</a:t>
            </a:r>
            <a:r>
              <a:rPr lang="es-ES" sz="1200" kern="1200" dirty="0" smtClean="0">
                <a:solidFill>
                  <a:schemeClr val="tx1"/>
                </a:solidFill>
                <a:effectLst/>
                <a:latin typeface="+mn-lt"/>
                <a:ea typeface="+mn-ea"/>
                <a:cs typeface="+mn-cs"/>
              </a:rPr>
              <a:t> y la recepción continua de grandes cantidades de </a:t>
            </a:r>
            <a:r>
              <a:rPr lang="es-ES" sz="1200" b="1" kern="1200" dirty="0" smtClean="0">
                <a:solidFill>
                  <a:schemeClr val="tx1"/>
                </a:solidFill>
                <a:effectLst/>
                <a:latin typeface="+mn-lt"/>
                <a:ea typeface="+mn-ea"/>
                <a:cs typeface="+mn-cs"/>
              </a:rPr>
              <a:t>productos orgánicos y químicos</a:t>
            </a:r>
            <a:r>
              <a:rPr lang="es-ES" sz="1200" kern="1200" dirty="0" smtClean="0">
                <a:solidFill>
                  <a:schemeClr val="tx1"/>
                </a:solidFill>
                <a:effectLst/>
                <a:latin typeface="+mn-lt"/>
                <a:ea typeface="+mn-ea"/>
                <a:cs typeface="+mn-cs"/>
              </a:rPr>
              <a:t> de origen doméstico, agrícola e industrial.</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a:t>
            </a:r>
            <a:r>
              <a:rPr lang="es-ES" sz="1200" b="1" kern="1200" dirty="0" smtClean="0">
                <a:solidFill>
                  <a:schemeClr val="tx1"/>
                </a:solidFill>
                <a:effectLst/>
                <a:latin typeface="+mn-lt"/>
                <a:ea typeface="+mn-ea"/>
                <a:cs typeface="+mn-cs"/>
              </a:rPr>
              <a:t>proliferación de medusas</a:t>
            </a:r>
            <a:r>
              <a:rPr lang="es-ES" sz="1200" kern="1200" dirty="0" smtClean="0">
                <a:solidFill>
                  <a:schemeClr val="tx1"/>
                </a:solidFill>
                <a:effectLst/>
                <a:latin typeface="+mn-lt"/>
                <a:ea typeface="+mn-ea"/>
                <a:cs typeface="+mn-cs"/>
              </a:rPr>
              <a:t>: la </a:t>
            </a:r>
            <a:r>
              <a:rPr lang="es-ES" sz="1200" b="1" kern="1200" dirty="0" smtClean="0">
                <a:solidFill>
                  <a:schemeClr val="tx1"/>
                </a:solidFill>
                <a:effectLst/>
                <a:latin typeface="+mn-lt"/>
                <a:ea typeface="+mn-ea"/>
                <a:cs typeface="+mn-cs"/>
              </a:rPr>
              <a:t>contaminación por hidrocarburos</a:t>
            </a:r>
            <a:r>
              <a:rPr lang="es-ES" sz="1200" kern="1200" dirty="0" smtClean="0">
                <a:solidFill>
                  <a:schemeClr val="tx1"/>
                </a:solidFill>
                <a:effectLst/>
                <a:latin typeface="+mn-lt"/>
                <a:ea typeface="+mn-ea"/>
                <a:cs typeface="+mn-cs"/>
              </a:rPr>
              <a:t> (vertidos de petróleo) inicia una </a:t>
            </a:r>
            <a:r>
              <a:rPr lang="es-ES" sz="1200" b="1" kern="1200" dirty="0" smtClean="0">
                <a:solidFill>
                  <a:schemeClr val="tx1"/>
                </a:solidFill>
                <a:effectLst/>
                <a:latin typeface="+mn-lt"/>
                <a:ea typeface="+mn-ea"/>
                <a:cs typeface="+mn-cs"/>
              </a:rPr>
              <a:t>superpoblación de bacterias</a:t>
            </a:r>
            <a:r>
              <a:rPr lang="es-ES" sz="1200" kern="1200" dirty="0" smtClean="0">
                <a:solidFill>
                  <a:schemeClr val="tx1"/>
                </a:solidFill>
                <a:effectLst/>
                <a:latin typeface="+mn-lt"/>
                <a:ea typeface="+mn-ea"/>
                <a:cs typeface="+mn-cs"/>
              </a:rPr>
              <a:t> que se nutren de ellos.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Las bacterias atraen a los </a:t>
            </a:r>
            <a:r>
              <a:rPr lang="es-ES" sz="1200" b="1" kern="1200" dirty="0" smtClean="0">
                <a:solidFill>
                  <a:schemeClr val="tx1"/>
                </a:solidFill>
                <a:effectLst/>
                <a:latin typeface="+mn-lt"/>
                <a:ea typeface="+mn-ea"/>
                <a:cs typeface="+mn-cs"/>
              </a:rPr>
              <a:t>copépodos</a:t>
            </a:r>
            <a:r>
              <a:rPr lang="es-ES" sz="1200" kern="1200" dirty="0" smtClean="0">
                <a:solidFill>
                  <a:schemeClr val="tx1"/>
                </a:solidFill>
                <a:effectLst/>
                <a:latin typeface="+mn-lt"/>
                <a:ea typeface="+mn-ea"/>
                <a:cs typeface="+mn-cs"/>
              </a:rPr>
              <a:t> (zooplancton) que se alimentan de ellas y éstos atraen a las </a:t>
            </a:r>
            <a:r>
              <a:rPr lang="es-ES" sz="1200" b="1" kern="1200" dirty="0" smtClean="0">
                <a:solidFill>
                  <a:schemeClr val="tx1"/>
                </a:solidFill>
                <a:effectLst/>
                <a:latin typeface="+mn-lt"/>
                <a:ea typeface="+mn-ea"/>
                <a:cs typeface="+mn-cs"/>
              </a:rPr>
              <a:t>medusas</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15</a:t>
            </a:fld>
            <a:endParaRPr lang="es-ES"/>
          </a:p>
        </p:txBody>
      </p:sp>
    </p:spTree>
    <p:extLst>
      <p:ext uri="{BB962C8B-B14F-4D97-AF65-F5344CB8AC3E}">
        <p14:creationId xmlns:p14="http://schemas.microsoft.com/office/powerpoint/2010/main" val="49604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Sobrepesca: </a:t>
            </a:r>
            <a:r>
              <a:rPr lang="es-ES" sz="1200" kern="1200" dirty="0" smtClean="0">
                <a:solidFill>
                  <a:schemeClr val="tx1"/>
                </a:solidFill>
                <a:effectLst/>
                <a:latin typeface="+mn-lt"/>
                <a:ea typeface="+mn-ea"/>
                <a:cs typeface="+mn-cs"/>
              </a:rPr>
              <a:t>muchos </a:t>
            </a:r>
            <a:r>
              <a:rPr lang="es-ES" sz="1200" b="1" kern="1200" dirty="0" smtClean="0">
                <a:solidFill>
                  <a:schemeClr val="tx1"/>
                </a:solidFill>
                <a:effectLst/>
                <a:latin typeface="+mn-lt"/>
                <a:ea typeface="+mn-ea"/>
                <a:cs typeface="+mn-cs"/>
              </a:rPr>
              <a:t>peces</a:t>
            </a:r>
            <a:r>
              <a:rPr lang="es-ES" sz="1200" kern="1200" dirty="0" smtClean="0">
                <a:solidFill>
                  <a:schemeClr val="tx1"/>
                </a:solidFill>
                <a:effectLst/>
                <a:latin typeface="+mn-lt"/>
                <a:ea typeface="+mn-ea"/>
                <a:cs typeface="+mn-cs"/>
              </a:rPr>
              <a:t> compiten con las </a:t>
            </a:r>
            <a:r>
              <a:rPr lang="es-ES" sz="1200" b="1" kern="1200" dirty="0" smtClean="0">
                <a:solidFill>
                  <a:schemeClr val="tx1"/>
                </a:solidFill>
                <a:effectLst/>
                <a:latin typeface="+mn-lt"/>
                <a:ea typeface="+mn-ea"/>
                <a:cs typeface="+mn-cs"/>
              </a:rPr>
              <a:t>medusas</a:t>
            </a:r>
            <a:r>
              <a:rPr lang="es-ES" sz="1200" kern="1200" dirty="0" smtClean="0">
                <a:solidFill>
                  <a:schemeClr val="tx1"/>
                </a:solidFill>
                <a:effectLst/>
                <a:latin typeface="+mn-lt"/>
                <a:ea typeface="+mn-ea"/>
                <a:cs typeface="+mn-cs"/>
              </a:rPr>
              <a:t> por el mismo alimento (copépodos del zooplancton). Si éstos son pescados, proliferan las medusas.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Asimismo, la sobrepesca y la utilización de técnicas de </a:t>
            </a:r>
            <a:r>
              <a:rPr lang="es-ES" sz="1200" b="1" kern="1200" dirty="0" smtClean="0">
                <a:solidFill>
                  <a:schemeClr val="tx1"/>
                </a:solidFill>
                <a:effectLst/>
                <a:latin typeface="+mn-lt"/>
                <a:ea typeface="+mn-ea"/>
                <a:cs typeface="+mn-cs"/>
              </a:rPr>
              <a:t>captura indiscriminada</a:t>
            </a:r>
            <a:r>
              <a:rPr lang="es-ES" sz="1200" kern="1200" dirty="0" smtClean="0">
                <a:solidFill>
                  <a:schemeClr val="tx1"/>
                </a:solidFill>
                <a:effectLst/>
                <a:latin typeface="+mn-lt"/>
                <a:ea typeface="+mn-ea"/>
                <a:cs typeface="+mn-cs"/>
              </a:rPr>
              <a:t> han provocado la disminución en el número de predadores </a:t>
            </a:r>
            <a:r>
              <a:rPr lang="es-ES" sz="1200" b="1" kern="1200" dirty="0" smtClean="0">
                <a:solidFill>
                  <a:schemeClr val="tx1"/>
                </a:solidFill>
                <a:effectLst/>
                <a:latin typeface="+mn-lt"/>
                <a:ea typeface="+mn-ea"/>
                <a:cs typeface="+mn-cs"/>
              </a:rPr>
              <a:t>naturales</a:t>
            </a:r>
            <a:r>
              <a:rPr lang="es-ES" sz="1200" kern="1200" dirty="0" smtClean="0">
                <a:solidFill>
                  <a:schemeClr val="tx1"/>
                </a:solidFill>
                <a:effectLst/>
                <a:latin typeface="+mn-lt"/>
                <a:ea typeface="+mn-ea"/>
                <a:cs typeface="+mn-cs"/>
              </a:rPr>
              <a:t> de las </a:t>
            </a:r>
            <a:r>
              <a:rPr lang="es-ES" sz="1200" b="1" kern="1200" dirty="0" smtClean="0">
                <a:solidFill>
                  <a:schemeClr val="tx1"/>
                </a:solidFill>
                <a:effectLst/>
                <a:latin typeface="+mn-lt"/>
                <a:ea typeface="+mn-ea"/>
                <a:cs typeface="+mn-cs"/>
              </a:rPr>
              <a:t>medusas</a:t>
            </a:r>
            <a:r>
              <a:rPr lang="es-ES" sz="1200" kern="1200" dirty="0" smtClean="0">
                <a:solidFill>
                  <a:schemeClr val="tx1"/>
                </a:solidFill>
                <a:effectLst/>
                <a:latin typeface="+mn-lt"/>
                <a:ea typeface="+mn-ea"/>
                <a:cs typeface="+mn-cs"/>
              </a:rPr>
              <a:t>, como es el caso de los </a:t>
            </a:r>
            <a:r>
              <a:rPr lang="es-ES" sz="1200" b="1" kern="1200" dirty="0" err="1" smtClean="0">
                <a:solidFill>
                  <a:schemeClr val="tx1"/>
                </a:solidFill>
                <a:effectLst/>
                <a:latin typeface="+mn-lt"/>
                <a:ea typeface="+mn-ea"/>
                <a:cs typeface="+mn-cs"/>
              </a:rPr>
              <a:t>túnidos</a:t>
            </a:r>
            <a:r>
              <a:rPr lang="es-ES" sz="1200" kern="1200" dirty="0" smtClean="0">
                <a:solidFill>
                  <a:schemeClr val="tx1"/>
                </a:solidFill>
                <a:effectLst/>
                <a:latin typeface="+mn-lt"/>
                <a:ea typeface="+mn-ea"/>
                <a:cs typeface="+mn-cs"/>
              </a:rPr>
              <a:t> y otras especies de peces migratorios además de las </a:t>
            </a:r>
            <a:r>
              <a:rPr lang="es-ES" sz="1200" b="1" kern="1200" dirty="0" smtClean="0">
                <a:solidFill>
                  <a:schemeClr val="tx1"/>
                </a:solidFill>
                <a:effectLst/>
                <a:latin typeface="+mn-lt"/>
                <a:ea typeface="+mn-ea"/>
                <a:cs typeface="+mn-cs"/>
              </a:rPr>
              <a:t>tortugas marinas</a:t>
            </a:r>
            <a:r>
              <a:rPr lang="es-ES" sz="1200" kern="1200" dirty="0" smtClean="0">
                <a:solidFill>
                  <a:schemeClr val="tx1"/>
                </a:solidFill>
                <a:effectLst/>
                <a:latin typeface="+mn-lt"/>
                <a:ea typeface="+mn-ea"/>
                <a:cs typeface="+mn-cs"/>
              </a:rPr>
              <a:t>, cuyo principal componente de su dieta es el </a:t>
            </a:r>
            <a:r>
              <a:rPr lang="es-ES" sz="1200" b="1" kern="1200" dirty="0" smtClean="0">
                <a:solidFill>
                  <a:schemeClr val="tx1"/>
                </a:solidFill>
                <a:effectLst/>
                <a:latin typeface="+mn-lt"/>
                <a:ea typeface="+mn-ea"/>
                <a:cs typeface="+mn-cs"/>
              </a:rPr>
              <a:t>plancton gelatinoso</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16</a:t>
            </a:fld>
            <a:endParaRPr lang="es-ES"/>
          </a:p>
        </p:txBody>
      </p:sp>
    </p:spTree>
    <p:extLst>
      <p:ext uri="{BB962C8B-B14F-4D97-AF65-F5344CB8AC3E}">
        <p14:creationId xmlns:p14="http://schemas.microsoft.com/office/powerpoint/2010/main" val="3077969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2) </a:t>
            </a:r>
            <a:r>
              <a:rPr lang="es-ES" sz="1200" u="sng" kern="1200" dirty="0" smtClean="0">
                <a:solidFill>
                  <a:schemeClr val="tx1"/>
                </a:solidFill>
                <a:effectLst/>
                <a:latin typeface="+mn-lt"/>
                <a:ea typeface="+mn-ea"/>
                <a:cs typeface="+mn-cs"/>
              </a:rPr>
              <a:t>El </a:t>
            </a:r>
            <a:r>
              <a:rPr lang="es-ES" sz="1200" b="1" u="sng" kern="1200" dirty="0" smtClean="0">
                <a:solidFill>
                  <a:schemeClr val="tx1"/>
                </a:solidFill>
                <a:effectLst/>
                <a:latin typeface="+mn-lt"/>
                <a:ea typeface="+mn-ea"/>
                <a:cs typeface="+mn-cs"/>
              </a:rPr>
              <a:t>agotamiento de los recursos naturales</a:t>
            </a:r>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Con el aumento de la industrialización, el consumo de </a:t>
            </a:r>
            <a:r>
              <a:rPr lang="es-ES" sz="1200" b="1" kern="1200" dirty="0" smtClean="0">
                <a:solidFill>
                  <a:schemeClr val="tx1"/>
                </a:solidFill>
                <a:effectLst/>
                <a:latin typeface="+mn-lt"/>
                <a:ea typeface="+mn-ea"/>
                <a:cs typeface="+mn-cs"/>
              </a:rPr>
              <a:t>metales y minerales </a:t>
            </a:r>
            <a:r>
              <a:rPr lang="es-ES" sz="1200" kern="1200" dirty="0" smtClean="0">
                <a:solidFill>
                  <a:schemeClr val="tx1"/>
                </a:solidFill>
                <a:effectLst/>
                <a:latin typeface="+mn-lt"/>
                <a:ea typeface="+mn-ea"/>
                <a:cs typeface="+mn-cs"/>
              </a:rPr>
              <a:t>se disparó y hoy se nos dice que la mayoría se agotarán durante los próximos 25 años, si no hay un </a:t>
            </a:r>
            <a:r>
              <a:rPr lang="es-ES" sz="1200" b="1" kern="1200" dirty="0" smtClean="0">
                <a:solidFill>
                  <a:schemeClr val="tx1"/>
                </a:solidFill>
                <a:effectLst/>
                <a:latin typeface="+mn-lt"/>
                <a:ea typeface="+mn-ea"/>
                <a:cs typeface="+mn-cs"/>
              </a:rPr>
              <a:t>cambio en el consumo</a:t>
            </a:r>
            <a:r>
              <a:rPr lang="es-ES" sz="1200" kern="1200" dirty="0" smtClean="0">
                <a:solidFill>
                  <a:schemeClr val="tx1"/>
                </a:solidFill>
                <a:effectLst/>
                <a:latin typeface="+mn-lt"/>
                <a:ea typeface="+mn-ea"/>
                <a:cs typeface="+mn-cs"/>
              </a:rPr>
              <a:t> o se descubren nuevas materias.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Los </a:t>
            </a:r>
            <a:r>
              <a:rPr lang="es-ES" sz="1200" b="1" kern="1200" dirty="0" smtClean="0">
                <a:solidFill>
                  <a:schemeClr val="tx1"/>
                </a:solidFill>
                <a:effectLst/>
                <a:latin typeface="+mn-lt"/>
                <a:ea typeface="+mn-ea"/>
                <a:cs typeface="+mn-cs"/>
              </a:rPr>
              <a:t>combustibles fósiles</a:t>
            </a:r>
            <a:r>
              <a:rPr lang="es-ES" sz="1200" kern="1200" dirty="0" smtClean="0">
                <a:solidFill>
                  <a:schemeClr val="tx1"/>
                </a:solidFill>
                <a:effectLst/>
                <a:latin typeface="+mn-lt"/>
                <a:ea typeface="+mn-ea"/>
                <a:cs typeface="+mn-cs"/>
              </a:rPr>
              <a:t> (carbón, gas natural, petróleo) se agotarán en menos de 100 años.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Al arrasar los bosques en busca de </a:t>
            </a:r>
            <a:r>
              <a:rPr lang="es-ES" sz="1200" b="1" kern="1200" dirty="0" smtClean="0">
                <a:solidFill>
                  <a:schemeClr val="tx1"/>
                </a:solidFill>
                <a:effectLst/>
                <a:latin typeface="+mn-lt"/>
                <a:ea typeface="+mn-ea"/>
                <a:cs typeface="+mn-cs"/>
              </a:rPr>
              <a:t>madera</a:t>
            </a:r>
            <a:r>
              <a:rPr lang="es-ES" sz="1200" kern="1200" dirty="0" smtClean="0">
                <a:solidFill>
                  <a:schemeClr val="tx1"/>
                </a:solidFill>
                <a:effectLst/>
                <a:latin typeface="+mn-lt"/>
                <a:ea typeface="+mn-ea"/>
                <a:cs typeface="+mn-cs"/>
              </a:rPr>
              <a:t>, la </a:t>
            </a:r>
            <a:r>
              <a:rPr lang="es-ES" sz="1200" b="1" kern="1200" dirty="0" smtClean="0">
                <a:solidFill>
                  <a:schemeClr val="tx1"/>
                </a:solidFill>
                <a:effectLst/>
                <a:latin typeface="+mn-lt"/>
                <a:ea typeface="+mn-ea"/>
                <a:cs typeface="+mn-cs"/>
              </a:rPr>
              <a:t>desforestación </a:t>
            </a:r>
            <a:r>
              <a:rPr lang="es-ES" sz="1200" kern="1200" dirty="0" smtClean="0">
                <a:solidFill>
                  <a:schemeClr val="tx1"/>
                </a:solidFill>
                <a:effectLst/>
                <a:latin typeface="+mn-lt"/>
                <a:ea typeface="+mn-ea"/>
                <a:cs typeface="+mn-cs"/>
              </a:rPr>
              <a:t>está teniendo un efecto enorme. Es una realidad que se pone de manifiesto cada vez que un </a:t>
            </a:r>
            <a:r>
              <a:rPr lang="es-ES" sz="1200" b="1" kern="1200" dirty="0" smtClean="0">
                <a:solidFill>
                  <a:schemeClr val="tx1"/>
                </a:solidFill>
                <a:effectLst/>
                <a:latin typeface="+mn-lt"/>
                <a:ea typeface="+mn-ea"/>
                <a:cs typeface="+mn-cs"/>
              </a:rPr>
              <a:t>satélite artificial</a:t>
            </a:r>
            <a:r>
              <a:rPr lang="es-ES" sz="1200" kern="1200" dirty="0" smtClean="0">
                <a:solidFill>
                  <a:schemeClr val="tx1"/>
                </a:solidFill>
                <a:effectLst/>
                <a:latin typeface="+mn-lt"/>
                <a:ea typeface="+mn-ea"/>
                <a:cs typeface="+mn-cs"/>
              </a:rPr>
              <a:t> realiza fotografías de la Tierra desde el espacio.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a:t>
            </a:r>
            <a:r>
              <a:rPr lang="es-ES" sz="1200" b="1" kern="1200" dirty="0" smtClean="0">
                <a:solidFill>
                  <a:schemeClr val="tx1"/>
                </a:solidFill>
                <a:effectLst/>
                <a:latin typeface="+mn-lt"/>
                <a:ea typeface="+mn-ea"/>
                <a:cs typeface="+mn-cs"/>
              </a:rPr>
              <a:t>deforestación </a:t>
            </a:r>
            <a:r>
              <a:rPr lang="es-ES" sz="1200" kern="1200" dirty="0" smtClean="0">
                <a:solidFill>
                  <a:schemeClr val="tx1"/>
                </a:solidFill>
                <a:effectLst/>
                <a:latin typeface="+mn-lt"/>
                <a:ea typeface="+mn-ea"/>
                <a:cs typeface="+mn-cs"/>
              </a:rPr>
              <a:t>se detecta por la progresiva disminución de las manchas verdes de vegetación en tales imágenes, mientras que la </a:t>
            </a:r>
            <a:r>
              <a:rPr lang="es-ES" sz="1200" b="1" kern="1200" dirty="0" smtClean="0">
                <a:solidFill>
                  <a:schemeClr val="tx1"/>
                </a:solidFill>
                <a:effectLst/>
                <a:latin typeface="+mn-lt"/>
                <a:ea typeface="+mn-ea"/>
                <a:cs typeface="+mn-cs"/>
              </a:rPr>
              <a:t>desertificación</a:t>
            </a:r>
            <a:r>
              <a:rPr lang="es-ES" sz="1200" kern="1200" dirty="0" smtClean="0">
                <a:solidFill>
                  <a:schemeClr val="tx1"/>
                </a:solidFill>
                <a:effectLst/>
                <a:latin typeface="+mn-lt"/>
                <a:ea typeface="+mn-ea"/>
                <a:cs typeface="+mn-cs"/>
              </a:rPr>
              <a:t> aumenta el color claro de las mismas.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En los últimos cincuenta años han desaparecido más </a:t>
            </a:r>
            <a:r>
              <a:rPr lang="es-ES" sz="1200" b="1" kern="1200" dirty="0" smtClean="0">
                <a:solidFill>
                  <a:schemeClr val="tx1"/>
                </a:solidFill>
                <a:effectLst/>
                <a:latin typeface="+mn-lt"/>
                <a:ea typeface="+mn-ea"/>
                <a:cs typeface="+mn-cs"/>
              </a:rPr>
              <a:t>bosques y selvas</a:t>
            </a:r>
            <a:r>
              <a:rPr lang="es-ES" sz="1200" kern="1200" dirty="0" smtClean="0">
                <a:solidFill>
                  <a:schemeClr val="tx1"/>
                </a:solidFill>
                <a:effectLst/>
                <a:latin typeface="+mn-lt"/>
                <a:ea typeface="+mn-ea"/>
                <a:cs typeface="+mn-cs"/>
              </a:rPr>
              <a:t> que en toda la historia de la humanidad.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Los </a:t>
            </a:r>
            <a:r>
              <a:rPr lang="es-ES" sz="1200" b="1" kern="1200" dirty="0" smtClean="0">
                <a:solidFill>
                  <a:schemeClr val="tx1"/>
                </a:solidFill>
                <a:effectLst/>
                <a:latin typeface="+mn-lt"/>
                <a:ea typeface="+mn-ea"/>
                <a:cs typeface="+mn-cs"/>
              </a:rPr>
              <a:t>desiertos </a:t>
            </a:r>
            <a:r>
              <a:rPr lang="es-ES" sz="1200" kern="1200" dirty="0" smtClean="0">
                <a:solidFill>
                  <a:schemeClr val="tx1"/>
                </a:solidFill>
                <a:effectLst/>
                <a:latin typeface="+mn-lt"/>
                <a:ea typeface="+mn-ea"/>
                <a:cs typeface="+mn-cs"/>
              </a:rPr>
              <a:t>del mundo extienden sus fronteras sin parar. </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17</a:t>
            </a:fld>
            <a:endParaRPr lang="es-ES"/>
          </a:p>
        </p:txBody>
      </p:sp>
    </p:spTree>
    <p:extLst>
      <p:ext uri="{BB962C8B-B14F-4D97-AF65-F5344CB8AC3E}">
        <p14:creationId xmlns:p14="http://schemas.microsoft.com/office/powerpoint/2010/main" val="142301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3) </a:t>
            </a:r>
            <a:r>
              <a:rPr lang="es-ES" sz="1200" u="sng" kern="1200" dirty="0" smtClean="0">
                <a:solidFill>
                  <a:schemeClr val="tx1"/>
                </a:solidFill>
                <a:effectLst/>
                <a:latin typeface="+mn-lt"/>
                <a:ea typeface="+mn-ea"/>
                <a:cs typeface="+mn-cs"/>
              </a:rPr>
              <a:t>Tenemos también el conocido problema de la </a:t>
            </a:r>
            <a:r>
              <a:rPr lang="es-ES" sz="1200" b="1" u="sng" kern="1200" dirty="0" smtClean="0">
                <a:solidFill>
                  <a:schemeClr val="tx1"/>
                </a:solidFill>
                <a:effectLst/>
                <a:latin typeface="+mn-lt"/>
                <a:ea typeface="+mn-ea"/>
                <a:cs typeface="+mn-cs"/>
              </a:rPr>
              <a:t>superpoblación humana </a:t>
            </a:r>
            <a:r>
              <a:rPr lang="es-ES" sz="1200" b="1" kern="1200" dirty="0" smtClean="0">
                <a:solidFill>
                  <a:schemeClr val="tx1"/>
                </a:solidFill>
                <a:effectLst/>
                <a:latin typeface="+mn-lt"/>
                <a:ea typeface="+mn-ea"/>
                <a:cs typeface="+mn-cs"/>
              </a:rPr>
              <a:t>mundial</a:t>
            </a:r>
            <a:r>
              <a:rPr lang="es-ES" sz="1200" kern="1200" dirty="0" smtClean="0">
                <a:solidFill>
                  <a:schemeClr val="tx1"/>
                </a:solidFill>
                <a:effectLst/>
                <a:latin typeface="+mn-lt"/>
                <a:ea typeface="+mn-ea"/>
                <a:cs typeface="+mn-cs"/>
              </a:rPr>
              <a:t> (W, 42) motivado por algo tan positivo como la </a:t>
            </a:r>
            <a:r>
              <a:rPr lang="es-ES" sz="1200" b="1" kern="1200" dirty="0" smtClean="0">
                <a:solidFill>
                  <a:schemeClr val="tx1"/>
                </a:solidFill>
                <a:effectLst/>
                <a:latin typeface="+mn-lt"/>
                <a:ea typeface="+mn-ea"/>
                <a:cs typeface="+mn-cs"/>
              </a:rPr>
              <a:t>inteligencia</a:t>
            </a:r>
            <a:r>
              <a:rPr lang="es-ES" sz="1200" kern="1200" dirty="0" smtClean="0">
                <a:solidFill>
                  <a:schemeClr val="tx1"/>
                </a:solidFill>
                <a:effectLst/>
                <a:latin typeface="+mn-lt"/>
                <a:ea typeface="+mn-ea"/>
                <a:cs typeface="+mn-cs"/>
              </a:rPr>
              <a:t> del hombre al acertar a controlar y </a:t>
            </a:r>
            <a:r>
              <a:rPr lang="es-ES" sz="1200" b="1" kern="1200" dirty="0" smtClean="0">
                <a:solidFill>
                  <a:schemeClr val="tx1"/>
                </a:solidFill>
                <a:effectLst/>
                <a:latin typeface="+mn-lt"/>
                <a:ea typeface="+mn-ea"/>
                <a:cs typeface="+mn-cs"/>
              </a:rPr>
              <a:t>curar muchas enfermedades</a:t>
            </a:r>
            <a:r>
              <a:rPr lang="es-ES" sz="1200" kern="1200" dirty="0" smtClean="0">
                <a:solidFill>
                  <a:schemeClr val="tx1"/>
                </a:solidFill>
                <a:effectLst/>
                <a:latin typeface="+mn-lt"/>
                <a:ea typeface="+mn-ea"/>
                <a:cs typeface="+mn-cs"/>
              </a:rPr>
              <a:t> que antaño provocaban la muerte prematura.</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En </a:t>
            </a:r>
            <a:r>
              <a:rPr lang="es-ES" sz="1200" b="1" kern="1200" dirty="0" smtClean="0">
                <a:solidFill>
                  <a:schemeClr val="tx1"/>
                </a:solidFill>
                <a:effectLst/>
                <a:latin typeface="+mn-lt"/>
                <a:ea typeface="+mn-ea"/>
                <a:cs typeface="+mn-cs"/>
              </a:rPr>
              <a:t>1940</a:t>
            </a:r>
            <a:r>
              <a:rPr lang="es-ES" sz="1200" kern="1200" dirty="0" smtClean="0">
                <a:solidFill>
                  <a:schemeClr val="tx1"/>
                </a:solidFill>
                <a:effectLst/>
                <a:latin typeface="+mn-lt"/>
                <a:ea typeface="+mn-ea"/>
                <a:cs typeface="+mn-cs"/>
              </a:rPr>
              <a:t> la población del mundo era de </a:t>
            </a:r>
            <a:r>
              <a:rPr lang="es-ES" sz="1200" b="1" kern="1200" dirty="0" smtClean="0">
                <a:solidFill>
                  <a:schemeClr val="tx1"/>
                </a:solidFill>
                <a:effectLst/>
                <a:latin typeface="+mn-lt"/>
                <a:ea typeface="+mn-ea"/>
                <a:cs typeface="+mn-cs"/>
              </a:rPr>
              <a:t>2.500 millones</a:t>
            </a:r>
            <a:r>
              <a:rPr lang="es-ES" sz="1200" kern="1200" dirty="0" smtClean="0">
                <a:solidFill>
                  <a:schemeClr val="tx1"/>
                </a:solidFill>
                <a:effectLst/>
                <a:latin typeface="+mn-lt"/>
                <a:ea typeface="+mn-ea"/>
                <a:cs typeface="+mn-cs"/>
              </a:rPr>
              <a:t> de personas. Hoy es de </a:t>
            </a:r>
            <a:r>
              <a:rPr lang="es-ES" sz="1200" b="1" kern="1200" dirty="0" smtClean="0">
                <a:solidFill>
                  <a:schemeClr val="tx1"/>
                </a:solidFill>
                <a:effectLst/>
                <a:latin typeface="+mn-lt"/>
                <a:ea typeface="+mn-ea"/>
                <a:cs typeface="+mn-cs"/>
              </a:rPr>
              <a:t>7.000 millones</a:t>
            </a:r>
            <a:r>
              <a:rPr lang="es-ES" sz="1200" kern="1200" dirty="0" smtClean="0">
                <a:solidFill>
                  <a:schemeClr val="tx1"/>
                </a:solidFill>
                <a:effectLst/>
                <a:latin typeface="+mn-lt"/>
                <a:ea typeface="+mn-ea"/>
                <a:cs typeface="+mn-cs"/>
              </a:rPr>
              <a:t>. Se estima que en </a:t>
            </a:r>
            <a:r>
              <a:rPr lang="es-ES" sz="1200" b="1" kern="1200" dirty="0" smtClean="0">
                <a:solidFill>
                  <a:schemeClr val="tx1"/>
                </a:solidFill>
                <a:effectLst/>
                <a:latin typeface="+mn-lt"/>
                <a:ea typeface="+mn-ea"/>
                <a:cs typeface="+mn-cs"/>
              </a:rPr>
              <a:t>2045</a:t>
            </a:r>
            <a:r>
              <a:rPr lang="es-ES" sz="1200" kern="1200" dirty="0" smtClean="0">
                <a:solidFill>
                  <a:schemeClr val="tx1"/>
                </a:solidFill>
                <a:effectLst/>
                <a:latin typeface="+mn-lt"/>
                <a:ea typeface="+mn-ea"/>
                <a:cs typeface="+mn-cs"/>
              </a:rPr>
              <a:t> seremos </a:t>
            </a:r>
            <a:r>
              <a:rPr lang="es-ES" sz="1200" b="1" kern="1200" dirty="0" smtClean="0">
                <a:solidFill>
                  <a:schemeClr val="tx1"/>
                </a:solidFill>
                <a:effectLst/>
                <a:latin typeface="+mn-lt"/>
                <a:ea typeface="+mn-ea"/>
                <a:cs typeface="+mn-cs"/>
              </a:rPr>
              <a:t>9.000</a:t>
            </a:r>
            <a:r>
              <a:rPr lang="es-ES" sz="1200" kern="1200" dirty="0" smtClean="0">
                <a:solidFill>
                  <a:schemeClr val="tx1"/>
                </a:solidFill>
                <a:effectLst/>
                <a:latin typeface="+mn-lt"/>
                <a:ea typeface="+mn-ea"/>
                <a:cs typeface="+mn-cs"/>
              </a:rPr>
              <a:t> millones (ver gráfica)</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Cada </a:t>
            </a:r>
            <a:r>
              <a:rPr lang="es-ES" sz="1200" b="1" kern="1200" dirty="0" smtClean="0">
                <a:solidFill>
                  <a:schemeClr val="tx1"/>
                </a:solidFill>
                <a:effectLst/>
                <a:latin typeface="+mn-lt"/>
                <a:ea typeface="+mn-ea"/>
                <a:cs typeface="+mn-cs"/>
              </a:rPr>
              <a:t>minuto</a:t>
            </a:r>
            <a:r>
              <a:rPr lang="es-ES" sz="1200" kern="1200" dirty="0" smtClean="0">
                <a:solidFill>
                  <a:schemeClr val="tx1"/>
                </a:solidFill>
                <a:effectLst/>
                <a:latin typeface="+mn-lt"/>
                <a:ea typeface="+mn-ea"/>
                <a:cs typeface="+mn-cs"/>
              </a:rPr>
              <a:t> nacen 246 niños y mueren 107 personas y la mayoría de los nacimientos ocurren </a:t>
            </a:r>
            <a:r>
              <a:rPr lang="es-ES" sz="1200" b="1" kern="1200" dirty="0" smtClean="0">
                <a:solidFill>
                  <a:schemeClr val="tx1"/>
                </a:solidFill>
                <a:effectLst/>
                <a:latin typeface="+mn-lt"/>
                <a:ea typeface="+mn-ea"/>
                <a:cs typeface="+mn-cs"/>
              </a:rPr>
              <a:t>en los países más pobres</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18</a:t>
            </a:fld>
            <a:endParaRPr lang="es-ES"/>
          </a:p>
        </p:txBody>
      </p:sp>
    </p:spTree>
    <p:extLst>
      <p:ext uri="{BB962C8B-B14F-4D97-AF65-F5344CB8AC3E}">
        <p14:creationId xmlns:p14="http://schemas.microsoft.com/office/powerpoint/2010/main" val="2264586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u="sng" kern="1200" dirty="0" smtClean="0">
                <a:solidFill>
                  <a:schemeClr val="tx1"/>
                </a:solidFill>
                <a:effectLst/>
                <a:latin typeface="+mn-lt"/>
                <a:ea typeface="+mn-ea"/>
                <a:cs typeface="+mn-cs"/>
              </a:rPr>
              <a:t>Y, a todo esto hay que añadir, el oscuro tema de la </a:t>
            </a:r>
            <a:r>
              <a:rPr lang="es-ES" sz="1200" b="1" u="sng" kern="1200" dirty="0" smtClean="0">
                <a:solidFill>
                  <a:schemeClr val="tx1"/>
                </a:solidFill>
                <a:effectLst/>
                <a:latin typeface="+mn-lt"/>
                <a:ea typeface="+mn-ea"/>
                <a:cs typeface="+mn-cs"/>
              </a:rPr>
              <a:t>carrera armamentista</a:t>
            </a:r>
            <a:r>
              <a:rPr lang="es-ES" sz="1200" kern="1200" dirty="0" smtClean="0">
                <a:solidFill>
                  <a:schemeClr val="tx1"/>
                </a:solidFill>
                <a:effectLst/>
                <a:latin typeface="+mn-lt"/>
                <a:ea typeface="+mn-ea"/>
                <a:cs typeface="+mn-cs"/>
              </a:rPr>
              <a:t> con todos los </a:t>
            </a:r>
            <a:r>
              <a:rPr lang="es-ES" sz="1200" b="1" kern="1200" dirty="0" smtClean="0">
                <a:solidFill>
                  <a:schemeClr val="tx1"/>
                </a:solidFill>
                <a:effectLst/>
                <a:latin typeface="+mn-lt"/>
                <a:ea typeface="+mn-ea"/>
                <a:cs typeface="+mn-cs"/>
              </a:rPr>
              <a:t>perjuicios</a:t>
            </a:r>
            <a:r>
              <a:rPr lang="es-ES" sz="1200" kern="1200" dirty="0" smtClean="0">
                <a:solidFill>
                  <a:schemeClr val="tx1"/>
                </a:solidFill>
                <a:effectLst/>
                <a:latin typeface="+mn-lt"/>
                <a:ea typeface="+mn-ea"/>
                <a:cs typeface="+mn-cs"/>
              </a:rPr>
              <a:t> que arrastra para la propia humanidad y también para el </a:t>
            </a:r>
            <a:r>
              <a:rPr lang="es-ES" sz="1200" b="1" kern="1200" dirty="0" smtClean="0">
                <a:solidFill>
                  <a:schemeClr val="tx1"/>
                </a:solidFill>
                <a:effectLst/>
                <a:latin typeface="+mn-lt"/>
                <a:ea typeface="+mn-ea"/>
                <a:cs typeface="+mn-cs"/>
              </a:rPr>
              <a:t>entorno</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Inventar armas nuevas, </a:t>
            </a:r>
            <a:r>
              <a:rPr lang="es-ES" sz="1200" b="1" kern="1200" dirty="0" smtClean="0">
                <a:solidFill>
                  <a:schemeClr val="tx1"/>
                </a:solidFill>
                <a:effectLst/>
                <a:latin typeface="+mn-lt"/>
                <a:ea typeface="+mn-ea"/>
                <a:cs typeface="+mn-cs"/>
              </a:rPr>
              <a:t>nucleares</a:t>
            </a:r>
            <a:r>
              <a:rPr lang="es-ES" sz="1200" kern="1200" dirty="0" smtClean="0">
                <a:solidFill>
                  <a:schemeClr val="tx1"/>
                </a:solidFill>
                <a:effectLst/>
                <a:latin typeface="+mn-lt"/>
                <a:ea typeface="+mn-ea"/>
                <a:cs typeface="+mn-cs"/>
              </a:rPr>
              <a:t> o de las otras, para </a:t>
            </a:r>
            <a:r>
              <a:rPr lang="es-ES" sz="1200" b="1" kern="1200" dirty="0" smtClean="0">
                <a:solidFill>
                  <a:schemeClr val="tx1"/>
                </a:solidFill>
                <a:effectLst/>
                <a:latin typeface="+mn-lt"/>
                <a:ea typeface="+mn-ea"/>
                <a:cs typeface="+mn-cs"/>
              </a:rPr>
              <a:t>infundir miedo</a:t>
            </a:r>
            <a:r>
              <a:rPr lang="es-ES" sz="1200" kern="1200" dirty="0" smtClean="0">
                <a:solidFill>
                  <a:schemeClr val="tx1"/>
                </a:solidFill>
                <a:effectLst/>
                <a:latin typeface="+mn-lt"/>
                <a:ea typeface="+mn-ea"/>
                <a:cs typeface="+mn-cs"/>
              </a:rPr>
              <a:t> al enemigo, hacer </a:t>
            </a:r>
            <a:r>
              <a:rPr lang="es-ES" sz="1200" b="1" kern="1200" dirty="0" smtClean="0">
                <a:solidFill>
                  <a:schemeClr val="tx1"/>
                </a:solidFill>
                <a:effectLst/>
                <a:latin typeface="+mn-lt"/>
                <a:ea typeface="+mn-ea"/>
                <a:cs typeface="+mn-cs"/>
              </a:rPr>
              <a:t>negocio</a:t>
            </a:r>
            <a:r>
              <a:rPr lang="es-ES" sz="1200" kern="1200" dirty="0" smtClean="0">
                <a:solidFill>
                  <a:schemeClr val="tx1"/>
                </a:solidFill>
                <a:effectLst/>
                <a:latin typeface="+mn-lt"/>
                <a:ea typeface="+mn-ea"/>
                <a:cs typeface="+mn-cs"/>
              </a:rPr>
              <a:t> o </a:t>
            </a:r>
            <a:r>
              <a:rPr lang="es-ES" sz="1200" b="1" kern="1200" dirty="0" smtClean="0">
                <a:solidFill>
                  <a:schemeClr val="tx1"/>
                </a:solidFill>
                <a:effectLst/>
                <a:latin typeface="+mn-lt"/>
                <a:ea typeface="+mn-ea"/>
                <a:cs typeface="+mn-cs"/>
              </a:rPr>
              <a:t>fomentar los conflictos</a:t>
            </a:r>
            <a:r>
              <a:rPr lang="es-ES" sz="1200" kern="1200" dirty="0" smtClean="0">
                <a:solidFill>
                  <a:schemeClr val="tx1"/>
                </a:solidFill>
                <a:effectLst/>
                <a:latin typeface="+mn-lt"/>
                <a:ea typeface="+mn-ea"/>
                <a:cs typeface="+mn-cs"/>
              </a:rPr>
              <a:t> entre los países, es una gran </a:t>
            </a:r>
            <a:r>
              <a:rPr lang="es-ES" sz="1200" b="1" kern="1200" dirty="0" smtClean="0">
                <a:solidFill>
                  <a:schemeClr val="tx1"/>
                </a:solidFill>
                <a:effectLst/>
                <a:latin typeface="+mn-lt"/>
                <a:ea typeface="+mn-ea"/>
                <a:cs typeface="+mn-cs"/>
              </a:rPr>
              <a:t>inmoralidad</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Es necesario </a:t>
            </a:r>
            <a:r>
              <a:rPr lang="es-ES" sz="1200" b="1" kern="1200" dirty="0" smtClean="0">
                <a:solidFill>
                  <a:schemeClr val="tx1"/>
                </a:solidFill>
                <a:effectLst/>
                <a:latin typeface="+mn-lt"/>
                <a:ea typeface="+mn-ea"/>
                <a:cs typeface="+mn-cs"/>
              </a:rPr>
              <a:t>fortalecer en los niños</a:t>
            </a:r>
            <a:r>
              <a:rPr lang="es-ES" sz="1200" kern="1200" dirty="0" smtClean="0">
                <a:solidFill>
                  <a:schemeClr val="tx1"/>
                </a:solidFill>
                <a:effectLst/>
                <a:latin typeface="+mn-lt"/>
                <a:ea typeface="+mn-ea"/>
                <a:cs typeface="+mn-cs"/>
              </a:rPr>
              <a:t>, jóvenes y adultos la idea de que </a:t>
            </a:r>
            <a:r>
              <a:rPr lang="es-ES" sz="1200" b="1" u="sng" kern="1200" dirty="0" smtClean="0">
                <a:solidFill>
                  <a:schemeClr val="tx1"/>
                </a:solidFill>
                <a:effectLst/>
                <a:latin typeface="+mn-lt"/>
                <a:ea typeface="+mn-ea"/>
                <a:cs typeface="+mn-cs"/>
              </a:rPr>
              <a:t>la paz es una necesidad suprema</a:t>
            </a:r>
            <a:r>
              <a:rPr lang="es-ES" sz="1200" kern="1200" dirty="0" smtClean="0">
                <a:solidFill>
                  <a:schemeClr val="tx1"/>
                </a:solidFill>
                <a:effectLst/>
                <a:latin typeface="+mn-lt"/>
                <a:ea typeface="+mn-ea"/>
                <a:cs typeface="+mn-cs"/>
              </a:rPr>
              <a:t> de todos los pueblos y naciones, y que sólo en un clima de paz pueden </a:t>
            </a:r>
            <a:r>
              <a:rPr lang="es-ES" sz="1200" b="1" kern="1200" dirty="0" smtClean="0">
                <a:solidFill>
                  <a:schemeClr val="tx1"/>
                </a:solidFill>
                <a:effectLst/>
                <a:latin typeface="+mn-lt"/>
                <a:ea typeface="+mn-ea"/>
                <a:cs typeface="+mn-cs"/>
              </a:rPr>
              <a:t>florecer los valores</a:t>
            </a:r>
            <a:r>
              <a:rPr lang="es-ES" sz="1200" kern="1200" dirty="0" smtClean="0">
                <a:solidFill>
                  <a:schemeClr val="tx1"/>
                </a:solidFill>
                <a:effectLst/>
                <a:latin typeface="+mn-lt"/>
                <a:ea typeface="+mn-ea"/>
                <a:cs typeface="+mn-cs"/>
              </a:rPr>
              <a:t> humanos fundamentales.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Hay que desarrollar una clara </a:t>
            </a:r>
            <a:r>
              <a:rPr lang="es-ES" sz="1200" b="1" kern="1200" dirty="0" smtClean="0">
                <a:solidFill>
                  <a:schemeClr val="tx1"/>
                </a:solidFill>
                <a:effectLst/>
                <a:latin typeface="+mn-lt"/>
                <a:ea typeface="+mn-ea"/>
                <a:cs typeface="+mn-cs"/>
              </a:rPr>
              <a:t>política anti-armamentista</a:t>
            </a:r>
            <a:r>
              <a:rPr lang="es-ES" sz="1200" kern="1200" dirty="0" smtClean="0">
                <a:solidFill>
                  <a:schemeClr val="tx1"/>
                </a:solidFill>
                <a:effectLst/>
                <a:latin typeface="+mn-lt"/>
                <a:ea typeface="+mn-ea"/>
                <a:cs typeface="+mn-cs"/>
              </a:rPr>
              <a:t> en favor de la Humanidad. La </a:t>
            </a:r>
            <a:r>
              <a:rPr lang="es-ES" sz="1200" b="1" kern="1200" dirty="0" smtClean="0">
                <a:solidFill>
                  <a:schemeClr val="tx1"/>
                </a:solidFill>
                <a:effectLst/>
                <a:latin typeface="+mn-lt"/>
                <a:ea typeface="+mn-ea"/>
                <a:cs typeface="+mn-cs"/>
              </a:rPr>
              <a:t>desmilitarización</a:t>
            </a:r>
            <a:r>
              <a:rPr lang="es-ES" sz="1200" kern="1200" dirty="0" smtClean="0">
                <a:solidFill>
                  <a:schemeClr val="tx1"/>
                </a:solidFill>
                <a:effectLst/>
                <a:latin typeface="+mn-lt"/>
                <a:ea typeface="+mn-ea"/>
                <a:cs typeface="+mn-cs"/>
              </a:rPr>
              <a:t> es un camino largo pero hay que comenzar a recorrerlo.</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19</a:t>
            </a:fld>
            <a:endParaRPr lang="es-ES"/>
          </a:p>
        </p:txBody>
      </p:sp>
    </p:spTree>
    <p:extLst>
      <p:ext uri="{BB962C8B-B14F-4D97-AF65-F5344CB8AC3E}">
        <p14:creationId xmlns:p14="http://schemas.microsoft.com/office/powerpoint/2010/main" val="3733662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just" rtl="0"/>
            <a:r>
              <a:rPr lang="es-ES_tradnl" sz="1200" b="0" i="0" u="none" strike="noStrike" baseline="0" dirty="0" smtClean="0">
                <a:latin typeface="Arial"/>
                <a:ea typeface="ＭＳ 明朝"/>
              </a:rPr>
              <a:t>¿</a:t>
            </a:r>
            <a:r>
              <a:rPr lang="es-ES_tradnl" sz="1200" b="0" i="0" u="sng" strike="noStrike" baseline="0" dirty="0" smtClean="0">
                <a:latin typeface="Arial"/>
                <a:ea typeface="ＭＳ 明朝"/>
              </a:rPr>
              <a:t>Son responsables las religiones monoteístas de los actuales desequilibrios ecológicos que sufre el planeta</a:t>
            </a:r>
            <a:r>
              <a:rPr lang="es-ES_tradnl" sz="1200" b="0" i="0" u="none" strike="noStrike" baseline="0" dirty="0" smtClean="0">
                <a:latin typeface="Arial"/>
                <a:ea typeface="ＭＳ 明朝"/>
              </a:rPr>
              <a:t>? </a:t>
            </a:r>
          </a:p>
          <a:p>
            <a:pPr marR="0" algn="just" rtl="0"/>
            <a:endParaRPr lang="es-ES_tradnl" sz="1200" b="0" i="0" u="none" strike="noStrike" baseline="0" dirty="0" smtClean="0">
              <a:latin typeface="Arial"/>
              <a:ea typeface="ＭＳ 明朝"/>
            </a:endParaRPr>
          </a:p>
          <a:p>
            <a:pPr marR="0" algn="just" rtl="0"/>
            <a:r>
              <a:rPr lang="es-ES_tradnl" sz="1200" b="0" i="0" u="none" strike="noStrike" baseline="0" dirty="0" smtClean="0">
                <a:latin typeface="Arial"/>
                <a:ea typeface="ＭＳ 明朝"/>
              </a:rPr>
              <a:t>	¿</a:t>
            </a:r>
            <a:r>
              <a:rPr lang="es-ES_tradnl" sz="1200" b="0" i="0" u="sng" strike="noStrike" baseline="0" dirty="0" smtClean="0">
                <a:latin typeface="Arial"/>
                <a:ea typeface="ＭＳ 明朝"/>
              </a:rPr>
              <a:t>Se debe echar la culpa a la Biblia del equivocado “dominio” sobre la naturaleza ejercido por el mundo occidental</a:t>
            </a:r>
            <a:r>
              <a:rPr lang="es-ES_tradnl" sz="1200" b="0" i="0" u="none" strike="noStrike" baseline="0" dirty="0" smtClean="0">
                <a:latin typeface="Arial"/>
                <a:ea typeface="ＭＳ 明朝"/>
              </a:rPr>
              <a:t>? </a:t>
            </a:r>
          </a:p>
          <a:p>
            <a:pPr marR="0" algn="just" rtl="0"/>
            <a:endParaRPr lang="es-ES_tradnl" sz="1200" b="0" i="0" u="none" strike="noStrike" baseline="0" dirty="0" smtClean="0">
              <a:latin typeface="Arial"/>
              <a:ea typeface="ＭＳ 明朝"/>
            </a:endParaRPr>
          </a:p>
          <a:p>
            <a:pPr marR="0" algn="just" rtl="0"/>
            <a:r>
              <a:rPr lang="es-ES_tradnl" sz="1200" b="0" i="0" u="none" strike="noStrike" baseline="0" dirty="0" smtClean="0">
                <a:latin typeface="Arial"/>
                <a:ea typeface="ＭＳ 明朝"/>
              </a:rPr>
              <a:t>	Quizás la creencia de que el </a:t>
            </a:r>
            <a:r>
              <a:rPr lang="es-ES_tradnl" sz="1200" b="1" i="0" u="none" strike="noStrike" baseline="0" dirty="0" smtClean="0">
                <a:latin typeface="Arial"/>
                <a:ea typeface="ＭＳ 明朝"/>
              </a:rPr>
              <a:t>reino de Dios</a:t>
            </a:r>
            <a:r>
              <a:rPr lang="es-ES_tradnl" sz="1200" b="0" i="0" u="none" strike="noStrike" baseline="0" dirty="0" smtClean="0">
                <a:latin typeface="Arial"/>
                <a:ea typeface="ＭＳ 明朝"/>
              </a:rPr>
              <a:t> no es de este mundo haya podido influir en cierto </a:t>
            </a:r>
            <a:r>
              <a:rPr lang="es-ES_tradnl" sz="1200" b="1" i="0" u="none" strike="noStrike" baseline="0" dirty="0" smtClean="0">
                <a:latin typeface="Arial"/>
                <a:ea typeface="ＭＳ 明朝"/>
              </a:rPr>
              <a:t>menosprecio</a:t>
            </a:r>
            <a:r>
              <a:rPr lang="es-ES_tradnl" sz="1200" b="0" i="0" u="none" strike="noStrike" baseline="0" dirty="0" smtClean="0">
                <a:latin typeface="Arial"/>
                <a:ea typeface="ＭＳ 明朝"/>
              </a:rPr>
              <a:t> </a:t>
            </a:r>
            <a:r>
              <a:rPr lang="es-ES_tradnl" sz="1200" b="1" i="0" u="none" strike="noStrike" baseline="0" dirty="0" smtClean="0">
                <a:latin typeface="Arial"/>
                <a:ea typeface="ＭＳ 明朝"/>
              </a:rPr>
              <a:t>por las cosas terrenales</a:t>
            </a:r>
            <a:r>
              <a:rPr lang="es-ES_tradnl" sz="1200" b="0" i="0" u="none" strike="noStrike" baseline="0" dirty="0" smtClean="0">
                <a:latin typeface="Arial"/>
                <a:ea typeface="ＭＳ 明朝"/>
              </a:rPr>
              <a:t> de este otro </a:t>
            </a:r>
            <a:r>
              <a:rPr lang="es-ES_tradnl" sz="1200" b="1" i="0" u="none" strike="noStrike" baseline="0" dirty="0" smtClean="0">
                <a:latin typeface="Arial"/>
                <a:ea typeface="ＭＳ 明朝"/>
              </a:rPr>
              <a:t>reino material</a:t>
            </a:r>
            <a:r>
              <a:rPr lang="es-ES_tradnl" sz="1200" b="0" i="0" u="none" strike="noStrike" baseline="0" dirty="0" smtClean="0">
                <a:latin typeface="Arial"/>
                <a:ea typeface="ＭＳ 明朝"/>
              </a:rPr>
              <a:t> en el que habitamos. </a:t>
            </a:r>
          </a:p>
          <a:p>
            <a:pPr marR="0" algn="just" rtl="0"/>
            <a:endParaRPr lang="es-ES_tradnl" sz="1200" b="0" i="0" u="none" strike="noStrike" baseline="0" dirty="0" smtClean="0">
              <a:latin typeface="Arial"/>
              <a:ea typeface="ＭＳ 明朝"/>
            </a:endParaRPr>
          </a:p>
          <a:p>
            <a:pPr marR="0" algn="just" rtl="0"/>
            <a:r>
              <a:rPr lang="es-ES_tradnl" sz="1200" b="0" i="0" u="none" strike="noStrike" baseline="0" dirty="0" smtClean="0">
                <a:latin typeface="Arial"/>
                <a:ea typeface="ＭＳ 明朝"/>
              </a:rPr>
              <a:t>Si únicamente </a:t>
            </a:r>
            <a:r>
              <a:rPr lang="es-ES_tradnl" sz="1200" b="1" i="0" u="none" strike="noStrike" baseline="0" dirty="0" smtClean="0">
                <a:latin typeface="Arial"/>
                <a:ea typeface="ＭＳ 明朝"/>
              </a:rPr>
              <a:t>se anhela el cielo</a:t>
            </a:r>
            <a:r>
              <a:rPr lang="es-ES_tradnl" sz="1200" b="0" i="0" u="none" strike="noStrike" baseline="0" dirty="0" smtClean="0">
                <a:latin typeface="Arial"/>
                <a:ea typeface="ＭＳ 明朝"/>
              </a:rPr>
              <a:t>, ¿</a:t>
            </a:r>
            <a:r>
              <a:rPr lang="es-ES_tradnl" sz="1200" b="0" i="0" u="sng" strike="noStrike" baseline="0" dirty="0" smtClean="0">
                <a:latin typeface="Arial"/>
                <a:ea typeface="ＭＳ 明朝"/>
              </a:rPr>
              <a:t>por qué esmerarse en el cuidado y la protección de la Tierra</a:t>
            </a:r>
            <a:r>
              <a:rPr lang="es-ES_tradnl" sz="1200" b="0" i="0" u="none" strike="noStrike" baseline="0" dirty="0" smtClean="0">
                <a:latin typeface="Arial"/>
                <a:ea typeface="ＭＳ 明朝"/>
              </a:rPr>
              <a:t>? </a:t>
            </a:r>
          </a:p>
          <a:p>
            <a:pPr marR="0" algn="just" rtl="0"/>
            <a:endParaRPr lang="es-ES_tradnl" sz="1200" b="0" i="0" u="none" strike="noStrike" baseline="0" dirty="0" smtClean="0">
              <a:latin typeface="Arial"/>
              <a:ea typeface="ＭＳ 明朝"/>
            </a:endParaRPr>
          </a:p>
          <a:p>
            <a:pPr marR="0" algn="just" rtl="0"/>
            <a:r>
              <a:rPr lang="es-ES_tradnl" sz="1200" b="0" i="0" u="none" strike="noStrike" baseline="0" dirty="0" smtClean="0">
                <a:latin typeface="Arial"/>
                <a:ea typeface="ＭＳ 明朝"/>
              </a:rPr>
              <a:t>	Es posible que este </a:t>
            </a:r>
            <a:r>
              <a:rPr lang="es-ES_tradnl" sz="1200" b="1" i="0" u="none" strike="noStrike" baseline="0" dirty="0" smtClean="0">
                <a:latin typeface="Arial"/>
                <a:ea typeface="ＭＳ 明朝"/>
              </a:rPr>
              <a:t>flagrante error teológico</a:t>
            </a:r>
            <a:r>
              <a:rPr lang="es-ES_tradnl" sz="1200" b="0" i="0" u="none" strike="noStrike" baseline="0" dirty="0" smtClean="0">
                <a:latin typeface="Arial"/>
                <a:ea typeface="ＭＳ 明朝"/>
              </a:rPr>
              <a:t> se deba a una mala interpretación del sentido de ciertos términos bíblicos, tales como </a:t>
            </a:r>
            <a:r>
              <a:rPr lang="es-ES_tradnl" sz="1200" b="1" i="0" u="none" strike="noStrike" baseline="0" dirty="0" smtClean="0">
                <a:latin typeface="Arial"/>
                <a:ea typeface="ＭＳ 明朝"/>
              </a:rPr>
              <a:t>“señorear”,</a:t>
            </a:r>
            <a:r>
              <a:rPr lang="es-ES_tradnl" sz="1200" b="0" i="0" u="none" strike="noStrike" baseline="0" dirty="0" smtClean="0">
                <a:latin typeface="Arial"/>
                <a:ea typeface="ＭＳ 明朝"/>
              </a:rPr>
              <a:t> “sojuzgar”, </a:t>
            </a:r>
            <a:r>
              <a:rPr lang="es-ES_tradnl" sz="1200" b="1" i="0" u="none" strike="noStrike" baseline="0" dirty="0" smtClean="0">
                <a:latin typeface="Arial"/>
                <a:ea typeface="ＭＳ 明朝"/>
              </a:rPr>
              <a:t>“llenar la tierra</a:t>
            </a:r>
            <a:r>
              <a:rPr lang="es-ES_tradnl" sz="1200" b="0" i="0" u="none" strike="noStrike" baseline="0" dirty="0" smtClean="0">
                <a:latin typeface="Arial"/>
                <a:ea typeface="ＭＳ 明朝"/>
              </a:rPr>
              <a:t>” o “ejercer dominio”. </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a:t>
            </a:fld>
            <a:endParaRPr lang="es-ES"/>
          </a:p>
        </p:txBody>
      </p:sp>
    </p:spTree>
    <p:extLst>
      <p:ext uri="{BB962C8B-B14F-4D97-AF65-F5344CB8AC3E}">
        <p14:creationId xmlns:p14="http://schemas.microsoft.com/office/powerpoint/2010/main" val="3465099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es-ES_tradnl" sz="1200" b="1" u="sng" kern="1200" dirty="0" smtClean="0">
                <a:solidFill>
                  <a:schemeClr val="tx1"/>
                </a:solidFill>
                <a:effectLst/>
                <a:latin typeface="+mn-lt"/>
                <a:ea typeface="+mn-ea"/>
                <a:cs typeface="+mn-cs"/>
              </a:rPr>
              <a:t>Es culpable el cristianismo de los desequilibrios ecológicos</a:t>
            </a:r>
            <a:r>
              <a:rPr lang="es-ES_tradnl" sz="1200" b="1"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Hay </a:t>
            </a:r>
            <a:r>
              <a:rPr lang="es-ES_tradnl" sz="1200" b="1" kern="1200" dirty="0" smtClean="0">
                <a:solidFill>
                  <a:schemeClr val="tx1"/>
                </a:solidFill>
                <a:effectLst/>
                <a:latin typeface="+mn-lt"/>
                <a:ea typeface="+mn-ea"/>
                <a:cs typeface="+mn-cs"/>
              </a:rPr>
              <a:t>algo de razón</a:t>
            </a:r>
            <a:r>
              <a:rPr lang="es-ES_tradnl" sz="1200" kern="1200" dirty="0" smtClean="0">
                <a:solidFill>
                  <a:schemeClr val="tx1"/>
                </a:solidFill>
                <a:effectLst/>
                <a:latin typeface="+mn-lt"/>
                <a:ea typeface="+mn-ea"/>
                <a:cs typeface="+mn-cs"/>
              </a:rPr>
              <a:t> en estas acusaciones, sobre todo si se tiene en cuenta la actitud del </a:t>
            </a:r>
            <a:r>
              <a:rPr lang="es-ES_tradnl" sz="1200" b="1" kern="1200" dirty="0" smtClean="0">
                <a:solidFill>
                  <a:schemeClr val="tx1"/>
                </a:solidFill>
                <a:effectLst/>
                <a:latin typeface="+mn-lt"/>
                <a:ea typeface="+mn-ea"/>
                <a:cs typeface="+mn-cs"/>
              </a:rPr>
              <a:t>cristianismo oficial</a:t>
            </a:r>
            <a:r>
              <a:rPr lang="es-ES_tradnl" sz="1200" kern="1200" dirty="0" smtClean="0">
                <a:solidFill>
                  <a:schemeClr val="tx1"/>
                </a:solidFill>
                <a:effectLst/>
                <a:latin typeface="+mn-lt"/>
                <a:ea typeface="+mn-ea"/>
                <a:cs typeface="+mn-cs"/>
              </a:rPr>
              <a:t> que en sus interesadas </a:t>
            </a:r>
            <a:r>
              <a:rPr lang="es-ES_tradnl" sz="1200" b="1" kern="1200" dirty="0" smtClean="0">
                <a:solidFill>
                  <a:schemeClr val="tx1"/>
                </a:solidFill>
                <a:effectLst/>
                <a:latin typeface="+mn-lt"/>
                <a:ea typeface="+mn-ea"/>
                <a:cs typeface="+mn-cs"/>
              </a:rPr>
              <a:t>alianzas con los poderes seculares</a:t>
            </a:r>
            <a:r>
              <a:rPr lang="es-ES_tradnl" sz="1200" kern="1200" dirty="0" smtClean="0">
                <a:solidFill>
                  <a:schemeClr val="tx1"/>
                </a:solidFill>
                <a:effectLst/>
                <a:latin typeface="+mn-lt"/>
                <a:ea typeface="+mn-ea"/>
                <a:cs typeface="+mn-cs"/>
              </a:rPr>
              <a:t> ha permitido la </a:t>
            </a:r>
            <a:r>
              <a:rPr lang="es-ES_tradnl" sz="1200" b="1" kern="1200" dirty="0" smtClean="0">
                <a:solidFill>
                  <a:schemeClr val="tx1"/>
                </a:solidFill>
                <a:effectLst/>
                <a:latin typeface="+mn-lt"/>
                <a:ea typeface="+mn-ea"/>
                <a:cs typeface="+mn-cs"/>
              </a:rPr>
              <a:t>irresponsabilidad</a:t>
            </a:r>
            <a:r>
              <a:rPr lang="es-ES_tradnl" sz="1200" kern="1200" dirty="0" smtClean="0">
                <a:solidFill>
                  <a:schemeClr val="tx1"/>
                </a:solidFill>
                <a:effectLst/>
                <a:latin typeface="+mn-lt"/>
                <a:ea typeface="+mn-ea"/>
                <a:cs typeface="+mn-cs"/>
              </a:rPr>
              <a:t> generalizada hacia la creación.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La </a:t>
            </a:r>
            <a:r>
              <a:rPr lang="es-ES_tradnl" sz="1200" b="1" kern="1200" dirty="0" smtClean="0">
                <a:solidFill>
                  <a:schemeClr val="tx1"/>
                </a:solidFill>
                <a:effectLst/>
                <a:latin typeface="+mn-lt"/>
                <a:ea typeface="+mn-ea"/>
                <a:cs typeface="+mn-cs"/>
              </a:rPr>
              <a:t>iglesia </a:t>
            </a:r>
            <a:r>
              <a:rPr lang="es-ES_tradnl" sz="1200" kern="1200" dirty="0" smtClean="0">
                <a:solidFill>
                  <a:schemeClr val="tx1"/>
                </a:solidFill>
                <a:effectLst/>
                <a:latin typeface="+mn-lt"/>
                <a:ea typeface="+mn-ea"/>
                <a:cs typeface="+mn-cs"/>
              </a:rPr>
              <a:t>misma, en su afán de enfatizar en demasía la </a:t>
            </a:r>
            <a:r>
              <a:rPr lang="es-ES_tradnl" sz="1200" b="1" kern="1200" dirty="0" smtClean="0">
                <a:solidFill>
                  <a:schemeClr val="tx1"/>
                </a:solidFill>
                <a:effectLst/>
                <a:latin typeface="+mn-lt"/>
                <a:ea typeface="+mn-ea"/>
                <a:cs typeface="+mn-cs"/>
              </a:rPr>
              <a:t>redención personal,</a:t>
            </a:r>
            <a:r>
              <a:rPr lang="es-ES_tradnl" sz="1200" kern="1200" dirty="0" smtClean="0">
                <a:solidFill>
                  <a:schemeClr val="tx1"/>
                </a:solidFill>
                <a:effectLst/>
                <a:latin typeface="+mn-lt"/>
                <a:ea typeface="+mn-ea"/>
                <a:cs typeface="+mn-cs"/>
              </a:rPr>
              <a:t> ha hecho poco caso de lo que la Palabra de Dios enseña acerca de </a:t>
            </a:r>
            <a:r>
              <a:rPr lang="es-ES_tradnl" sz="1200" b="1" i="1" kern="1200" dirty="0" smtClean="0">
                <a:solidFill>
                  <a:schemeClr val="tx1"/>
                </a:solidFill>
                <a:effectLst/>
                <a:latin typeface="+mn-lt"/>
                <a:ea typeface="+mn-ea"/>
                <a:cs typeface="+mn-cs"/>
              </a:rPr>
              <a:t>cómo debemos vivir y en quién debemos confiar</a:t>
            </a:r>
            <a:r>
              <a:rPr lang="es-ES_tradnl" sz="1200" i="1"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Cuando el ser humano se aleja de la </a:t>
            </a:r>
            <a:r>
              <a:rPr lang="es-ES_tradnl" sz="1200" b="1" kern="1200" dirty="0" smtClean="0">
                <a:solidFill>
                  <a:schemeClr val="tx1"/>
                </a:solidFill>
                <a:effectLst/>
                <a:latin typeface="+mn-lt"/>
                <a:ea typeface="+mn-ea"/>
                <a:cs typeface="+mn-cs"/>
              </a:rPr>
              <a:t>relación personal</a:t>
            </a:r>
            <a:r>
              <a:rPr lang="es-ES_tradnl" sz="1200" kern="1200" dirty="0" smtClean="0">
                <a:solidFill>
                  <a:schemeClr val="tx1"/>
                </a:solidFill>
                <a:effectLst/>
                <a:latin typeface="+mn-lt"/>
                <a:ea typeface="+mn-ea"/>
                <a:cs typeface="+mn-cs"/>
              </a:rPr>
              <a:t> con Dios, cuando sus </a:t>
            </a:r>
            <a:r>
              <a:rPr lang="es-ES_tradnl" sz="1200" b="1" kern="1200" dirty="0" smtClean="0">
                <a:solidFill>
                  <a:schemeClr val="tx1"/>
                </a:solidFill>
                <a:effectLst/>
                <a:latin typeface="+mn-lt"/>
                <a:ea typeface="+mn-ea"/>
                <a:cs typeface="+mn-cs"/>
              </a:rPr>
              <a:t>prioridade</a:t>
            </a:r>
            <a:r>
              <a:rPr lang="es-ES_tradnl" sz="1200" kern="1200" dirty="0" smtClean="0">
                <a:solidFill>
                  <a:schemeClr val="tx1"/>
                </a:solidFill>
                <a:effectLst/>
                <a:latin typeface="+mn-lt"/>
                <a:ea typeface="+mn-ea"/>
                <a:cs typeface="+mn-cs"/>
              </a:rPr>
              <a:t>s no son las de servir al Creador y obedecer su Palabra, es cuando </a:t>
            </a:r>
            <a:r>
              <a:rPr lang="es-ES_tradnl" sz="1200" b="1" kern="1200" dirty="0" smtClean="0">
                <a:solidFill>
                  <a:schemeClr val="tx1"/>
                </a:solidFill>
                <a:effectLst/>
                <a:latin typeface="+mn-lt"/>
                <a:ea typeface="+mn-ea"/>
                <a:cs typeface="+mn-cs"/>
              </a:rPr>
              <a:t>comete atropellos</a:t>
            </a:r>
            <a:r>
              <a:rPr lang="es-ES_tradnl" sz="1200" kern="1200" dirty="0" smtClean="0">
                <a:solidFill>
                  <a:schemeClr val="tx1"/>
                </a:solidFill>
                <a:effectLst/>
                <a:latin typeface="+mn-lt"/>
                <a:ea typeface="+mn-ea"/>
                <a:cs typeface="+mn-cs"/>
              </a:rPr>
              <a:t> contra la misma naturaleza que le sustenta.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Al imponerse la </a:t>
            </a:r>
            <a:r>
              <a:rPr lang="es-ES_tradnl" sz="1200" b="1" kern="1200" dirty="0" smtClean="0">
                <a:solidFill>
                  <a:schemeClr val="tx1"/>
                </a:solidFill>
                <a:effectLst/>
                <a:latin typeface="+mn-lt"/>
                <a:ea typeface="+mn-ea"/>
                <a:cs typeface="+mn-cs"/>
              </a:rPr>
              <a:t>avaricia</a:t>
            </a:r>
            <a:r>
              <a:rPr lang="es-ES_tradnl" sz="1200" kern="1200" dirty="0" smtClean="0">
                <a:solidFill>
                  <a:schemeClr val="tx1"/>
                </a:solidFill>
                <a:effectLst/>
                <a:latin typeface="+mn-lt"/>
                <a:ea typeface="+mn-ea"/>
                <a:cs typeface="+mn-cs"/>
              </a:rPr>
              <a:t> y el </a:t>
            </a:r>
            <a:r>
              <a:rPr lang="es-ES_tradnl" sz="1200" b="1" kern="1200" dirty="0" smtClean="0">
                <a:solidFill>
                  <a:schemeClr val="tx1"/>
                </a:solidFill>
                <a:effectLst/>
                <a:latin typeface="+mn-lt"/>
                <a:ea typeface="+mn-ea"/>
                <a:cs typeface="+mn-cs"/>
              </a:rPr>
              <a:t>afán de lucro</a:t>
            </a:r>
            <a:r>
              <a:rPr lang="es-ES_tradnl" sz="1200" kern="1200" dirty="0" smtClean="0">
                <a:solidFill>
                  <a:schemeClr val="tx1"/>
                </a:solidFill>
                <a:effectLst/>
                <a:latin typeface="+mn-lt"/>
                <a:ea typeface="+mn-ea"/>
                <a:cs typeface="+mn-cs"/>
              </a:rPr>
              <a:t> sobre el respeto a los </a:t>
            </a:r>
            <a:r>
              <a:rPr lang="es-ES_tradnl" sz="1200" b="1" kern="1200" dirty="0" smtClean="0">
                <a:solidFill>
                  <a:schemeClr val="tx1"/>
                </a:solidFill>
                <a:effectLst/>
                <a:latin typeface="+mn-lt"/>
                <a:ea typeface="+mn-ea"/>
                <a:cs typeface="+mn-cs"/>
              </a:rPr>
              <a:t>ecosistemas</a:t>
            </a:r>
            <a:r>
              <a:rPr lang="es-ES_tradnl" sz="1200" kern="1200" dirty="0" smtClean="0">
                <a:solidFill>
                  <a:schemeClr val="tx1"/>
                </a:solidFill>
                <a:effectLst/>
                <a:latin typeface="+mn-lt"/>
                <a:ea typeface="+mn-ea"/>
                <a:cs typeface="+mn-cs"/>
              </a:rPr>
              <a:t> naturales las consecuencias han sido desastrosas. </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20</a:t>
            </a:fld>
            <a:endParaRPr lang="es-ES"/>
          </a:p>
        </p:txBody>
      </p:sp>
    </p:spTree>
    <p:extLst>
      <p:ext uri="{BB962C8B-B14F-4D97-AF65-F5344CB8AC3E}">
        <p14:creationId xmlns:p14="http://schemas.microsoft.com/office/powerpoint/2010/main" val="265853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Ejemplos de </a:t>
            </a:r>
            <a:r>
              <a:rPr lang="es-ES_tradnl" sz="1200" b="1" kern="1200" dirty="0" smtClean="0">
                <a:solidFill>
                  <a:schemeClr val="tx1"/>
                </a:solidFill>
                <a:effectLst/>
                <a:latin typeface="+mn-lt"/>
                <a:ea typeface="+mn-ea"/>
                <a:cs typeface="+mn-cs"/>
              </a:rPr>
              <a:t>colonialismo</a:t>
            </a:r>
            <a:r>
              <a:rPr lang="es-ES_tradnl" sz="1200" kern="1200" dirty="0" smtClean="0">
                <a:solidFill>
                  <a:schemeClr val="tx1"/>
                </a:solidFill>
                <a:effectLst/>
                <a:latin typeface="+mn-lt"/>
                <a:ea typeface="+mn-ea"/>
                <a:cs typeface="+mn-cs"/>
              </a:rPr>
              <a:t> y mercantilismo, desde el </a:t>
            </a:r>
            <a:r>
              <a:rPr lang="es-ES_tradnl" sz="1200" b="1" kern="1200" dirty="0" smtClean="0">
                <a:solidFill>
                  <a:schemeClr val="tx1"/>
                </a:solidFill>
                <a:effectLst/>
                <a:latin typeface="+mn-lt"/>
                <a:ea typeface="+mn-ea"/>
                <a:cs typeface="+mn-cs"/>
              </a:rPr>
              <a:t>siglo XVI</a:t>
            </a:r>
            <a:r>
              <a:rPr lang="es-ES_tradnl" sz="1200" kern="1200" dirty="0" smtClean="0">
                <a:solidFill>
                  <a:schemeClr val="tx1"/>
                </a:solidFill>
                <a:effectLst/>
                <a:latin typeface="+mn-lt"/>
                <a:ea typeface="+mn-ea"/>
                <a:cs typeface="+mn-cs"/>
              </a:rPr>
              <a:t> hasta el presente, hay desgraciadamente muchos.</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Los </a:t>
            </a:r>
            <a:r>
              <a:rPr lang="es-ES_tradnl" sz="1200" b="1" kern="1200" dirty="0" smtClean="0">
                <a:solidFill>
                  <a:schemeClr val="tx1"/>
                </a:solidFill>
                <a:effectLst/>
                <a:latin typeface="+mn-lt"/>
                <a:ea typeface="+mn-ea"/>
                <a:cs typeface="+mn-cs"/>
              </a:rPr>
              <a:t>impactos negativos</a:t>
            </a:r>
            <a:r>
              <a:rPr lang="es-ES_tradnl" sz="1200" kern="1200" dirty="0" smtClean="0">
                <a:solidFill>
                  <a:schemeClr val="tx1"/>
                </a:solidFill>
                <a:effectLst/>
                <a:latin typeface="+mn-lt"/>
                <a:ea typeface="+mn-ea"/>
                <a:cs typeface="+mn-cs"/>
              </a:rPr>
              <a:t> de </a:t>
            </a:r>
            <a:r>
              <a:rPr lang="es-ES_tradnl" sz="1200" b="1" kern="1200" dirty="0" smtClean="0">
                <a:solidFill>
                  <a:schemeClr val="tx1"/>
                </a:solidFill>
                <a:effectLst/>
                <a:latin typeface="+mn-lt"/>
                <a:ea typeface="+mn-ea"/>
                <a:cs typeface="+mn-cs"/>
              </a:rPr>
              <a:t>métodos agrícolas</a:t>
            </a:r>
            <a:r>
              <a:rPr lang="es-ES_tradnl" sz="1200" kern="1200" dirty="0" smtClean="0">
                <a:solidFill>
                  <a:schemeClr val="tx1"/>
                </a:solidFill>
                <a:effectLst/>
                <a:latin typeface="+mn-lt"/>
                <a:ea typeface="+mn-ea"/>
                <a:cs typeface="+mn-cs"/>
              </a:rPr>
              <a:t> poco adecuados para los </a:t>
            </a:r>
            <a:r>
              <a:rPr lang="es-ES_tradnl" sz="1200" b="1" kern="1200" dirty="0" smtClean="0">
                <a:solidFill>
                  <a:schemeClr val="tx1"/>
                </a:solidFill>
                <a:effectLst/>
                <a:latin typeface="+mn-lt"/>
                <a:ea typeface="+mn-ea"/>
                <a:cs typeface="+mn-cs"/>
              </a:rPr>
              <a:t>suelos tropicales</a:t>
            </a:r>
            <a:r>
              <a:rPr lang="es-ES_tradnl" sz="1200" kern="1200" dirty="0" smtClean="0">
                <a:solidFill>
                  <a:schemeClr val="tx1"/>
                </a:solidFill>
                <a:effectLst/>
                <a:latin typeface="+mn-lt"/>
                <a:ea typeface="+mn-ea"/>
                <a:cs typeface="+mn-cs"/>
              </a:rPr>
              <a:t> abundan (</a:t>
            </a:r>
            <a:r>
              <a:rPr lang="es-ES_tradnl" sz="1200" b="1" kern="1200" dirty="0" err="1" smtClean="0">
                <a:solidFill>
                  <a:schemeClr val="tx1"/>
                </a:solidFill>
                <a:effectLst/>
                <a:latin typeface="+mn-lt"/>
                <a:ea typeface="+mn-ea"/>
                <a:cs typeface="+mn-cs"/>
              </a:rPr>
              <a:t>Fordlandia</a:t>
            </a:r>
            <a:r>
              <a:rPr lang="es-ES_tradnl" sz="1200" kern="1200" dirty="0" smtClean="0">
                <a:solidFill>
                  <a:schemeClr val="tx1"/>
                </a:solidFill>
                <a:effectLst/>
                <a:latin typeface="+mn-lt"/>
                <a:ea typeface="+mn-ea"/>
                <a:cs typeface="+mn-cs"/>
              </a:rPr>
              <a:t>, proyecto </a:t>
            </a:r>
            <a:r>
              <a:rPr lang="es-ES_tradnl" sz="1200" kern="1200" dirty="0" err="1" smtClean="0">
                <a:solidFill>
                  <a:schemeClr val="tx1"/>
                </a:solidFill>
                <a:effectLst/>
                <a:latin typeface="+mn-lt"/>
                <a:ea typeface="+mn-ea"/>
                <a:cs typeface="+mn-cs"/>
              </a:rPr>
              <a:t>Jari</a:t>
            </a:r>
            <a:r>
              <a:rPr lang="es-ES_tradnl" sz="1200" kern="1200" dirty="0" smtClean="0">
                <a:solidFill>
                  <a:schemeClr val="tx1"/>
                </a:solidFill>
                <a:effectLst/>
                <a:latin typeface="+mn-lt"/>
                <a:ea typeface="+mn-ea"/>
                <a:cs typeface="+mn-cs"/>
              </a:rPr>
              <a:t> (Amazonas), proyecto del </a:t>
            </a:r>
            <a:r>
              <a:rPr lang="es-ES_tradnl" sz="1200" b="1" kern="1200" dirty="0" smtClean="0">
                <a:solidFill>
                  <a:schemeClr val="tx1"/>
                </a:solidFill>
                <a:effectLst/>
                <a:latin typeface="+mn-lt"/>
                <a:ea typeface="+mn-ea"/>
                <a:cs typeface="+mn-cs"/>
              </a:rPr>
              <a:t>cultivo del cacahuete en Tanzania</a:t>
            </a:r>
            <a:r>
              <a:rPr lang="es-ES_tradnl" sz="1200" kern="1200" dirty="0" smtClean="0">
                <a:solidFill>
                  <a:schemeClr val="tx1"/>
                </a:solidFill>
                <a:effectLst/>
                <a:latin typeface="+mn-lt"/>
                <a:ea typeface="+mn-ea"/>
                <a:cs typeface="+mn-cs"/>
              </a:rPr>
              <a:t>, etc.)</a:t>
            </a:r>
          </a:p>
          <a:p>
            <a:endParaRPr lang="es-ES_tradnl" sz="1200" kern="1200" dirty="0" smtClean="0">
              <a:solidFill>
                <a:schemeClr val="tx1"/>
              </a:solidFill>
              <a:effectLst/>
              <a:latin typeface="+mn-lt"/>
              <a:ea typeface="+mn-ea"/>
              <a:cs typeface="+mn-cs"/>
            </a:endParaRPr>
          </a:p>
          <a:p>
            <a:pPr algn="l"/>
            <a:r>
              <a:rPr lang="es-ES_tradnl" sz="1200" kern="1200" dirty="0" smtClean="0">
                <a:solidFill>
                  <a:schemeClr val="tx1"/>
                </a:solidFill>
                <a:effectLst/>
                <a:latin typeface="+mn-lt"/>
                <a:ea typeface="+mn-ea"/>
                <a:cs typeface="+mn-cs"/>
              </a:rPr>
              <a:t>1) FORDLANDIA: </a:t>
            </a:r>
            <a:r>
              <a:rPr lang="es-ES" sz="1200" b="1" dirty="0" err="1" smtClean="0">
                <a:solidFill>
                  <a:prstClr val="black"/>
                </a:solidFill>
                <a:latin typeface="Helvetica"/>
              </a:rPr>
              <a:t>Fordlandia</a:t>
            </a:r>
            <a:r>
              <a:rPr lang="es-ES" sz="1200" b="0" dirty="0" smtClean="0">
                <a:solidFill>
                  <a:prstClr val="black"/>
                </a:solidFill>
                <a:latin typeface="Helvetica"/>
              </a:rPr>
              <a:t> (o Ford </a:t>
            </a:r>
            <a:r>
              <a:rPr lang="es-ES" sz="1200" b="0" dirty="0" err="1" smtClean="0">
                <a:solidFill>
                  <a:prstClr val="black"/>
                </a:solidFill>
                <a:latin typeface="Helvetica"/>
              </a:rPr>
              <a:t>Land</a:t>
            </a:r>
            <a:r>
              <a:rPr lang="es-ES" sz="1200" b="0" dirty="0" smtClean="0">
                <a:solidFill>
                  <a:prstClr val="black"/>
                </a:solidFill>
                <a:latin typeface="Helvetica"/>
              </a:rPr>
              <a:t>) fue, a principio de los </a:t>
            </a:r>
            <a:r>
              <a:rPr lang="es-ES" sz="1200" b="0" dirty="0" smtClean="0">
                <a:solidFill>
                  <a:srgbClr val="003B98"/>
                </a:solidFill>
                <a:latin typeface="Helvetica"/>
                <a:hlinkClick r:id="rId3"/>
              </a:rPr>
              <a:t>años 30</a:t>
            </a:r>
            <a:r>
              <a:rPr lang="es-ES" sz="1200" b="0" dirty="0" smtClean="0">
                <a:solidFill>
                  <a:prstClr val="black"/>
                </a:solidFill>
                <a:latin typeface="Helvetica"/>
                <a:hlinkClick r:id="rId3"/>
              </a:rPr>
              <a:t>, una población establecida a orilla del </a:t>
            </a:r>
            <a:r>
              <a:rPr lang="es-ES" sz="1200" b="0" dirty="0" smtClean="0">
                <a:solidFill>
                  <a:srgbClr val="003B98"/>
                </a:solidFill>
                <a:latin typeface="Helvetica"/>
                <a:hlinkClick r:id="rId4"/>
              </a:rPr>
              <a:t>río Tapajós</a:t>
            </a:r>
            <a:r>
              <a:rPr lang="es-ES" sz="1200" b="0" dirty="0" smtClean="0">
                <a:solidFill>
                  <a:prstClr val="black"/>
                </a:solidFill>
                <a:latin typeface="Helvetica"/>
                <a:hlinkClick r:id="rId4"/>
              </a:rPr>
              <a:t>, afluente del </a:t>
            </a:r>
            <a:r>
              <a:rPr lang="es-ES" sz="1200" b="0" dirty="0" smtClean="0">
                <a:solidFill>
                  <a:srgbClr val="003B98"/>
                </a:solidFill>
                <a:latin typeface="Helvetica"/>
                <a:hlinkClick r:id="rId5"/>
              </a:rPr>
              <a:t>Amazonas</a:t>
            </a:r>
            <a:r>
              <a:rPr lang="es-ES" sz="1200" b="0" dirty="0" smtClean="0">
                <a:solidFill>
                  <a:prstClr val="black"/>
                </a:solidFill>
                <a:latin typeface="Helvetica"/>
                <a:hlinkClick r:id="rId5"/>
              </a:rPr>
              <a:t>, cuyos centros urbanos más próximos eran Santarem y Belem.</a:t>
            </a:r>
          </a:p>
          <a:p>
            <a:pPr algn="l"/>
            <a:r>
              <a:rPr lang="es-ES" sz="1200" b="0" dirty="0" smtClean="0">
                <a:solidFill>
                  <a:prstClr val="black"/>
                </a:solidFill>
                <a:latin typeface="Helvetica"/>
              </a:rPr>
              <a:t>Fue ideada por </a:t>
            </a:r>
            <a:r>
              <a:rPr lang="es-ES" sz="1200" b="0" dirty="0" smtClean="0">
                <a:solidFill>
                  <a:srgbClr val="003B98"/>
                </a:solidFill>
                <a:latin typeface="Helvetica"/>
                <a:hlinkClick r:id="rId6"/>
              </a:rPr>
              <a:t>Henry Ford</a:t>
            </a:r>
            <a:r>
              <a:rPr lang="es-ES" sz="1200" b="0" dirty="0" smtClean="0">
                <a:solidFill>
                  <a:prstClr val="black"/>
                </a:solidFill>
                <a:latin typeface="Helvetica"/>
                <a:hlinkClick r:id="rId6"/>
              </a:rPr>
              <a:t> para establecer más de 20.000 hectáreas de cultivos de planta de </a:t>
            </a:r>
            <a:r>
              <a:rPr lang="es-ES" sz="1200" b="0" dirty="0" smtClean="0">
                <a:solidFill>
                  <a:srgbClr val="003B98"/>
                </a:solidFill>
                <a:latin typeface="Helvetica"/>
                <a:hlinkClick r:id="rId7"/>
              </a:rPr>
              <a:t>caucho</a:t>
            </a:r>
            <a:r>
              <a:rPr lang="es-ES" sz="1200" b="0" dirty="0" smtClean="0">
                <a:solidFill>
                  <a:prstClr val="black"/>
                </a:solidFill>
                <a:latin typeface="Helvetica"/>
                <a:hlinkClick r:id="rId7"/>
              </a:rPr>
              <a:t>, cuya producción satisfaría la demanda de caucho de la Ford, y rompería el monopolio </a:t>
            </a:r>
            <a:r>
              <a:rPr lang="es-ES" sz="1200" b="0" dirty="0" smtClean="0">
                <a:solidFill>
                  <a:srgbClr val="003B98"/>
                </a:solidFill>
                <a:latin typeface="Helvetica"/>
                <a:hlinkClick r:id="rId8"/>
              </a:rPr>
              <a:t>británico</a:t>
            </a:r>
            <a:r>
              <a:rPr lang="es-ES" sz="1200" b="0" dirty="0" smtClean="0">
                <a:solidFill>
                  <a:prstClr val="black"/>
                </a:solidFill>
                <a:latin typeface="Helvetica"/>
                <a:hlinkClick r:id="rId8"/>
              </a:rPr>
              <a:t> y </a:t>
            </a:r>
            <a:r>
              <a:rPr lang="es-ES" sz="1200" b="0" dirty="0" smtClean="0">
                <a:solidFill>
                  <a:srgbClr val="003B98"/>
                </a:solidFill>
                <a:latin typeface="Helvetica"/>
                <a:hlinkClick r:id="rId9"/>
              </a:rPr>
              <a:t>holandés</a:t>
            </a:r>
            <a:r>
              <a:rPr lang="es-ES" sz="1200" b="0" dirty="0" smtClean="0">
                <a:solidFill>
                  <a:prstClr val="black"/>
                </a:solidFill>
                <a:latin typeface="Helvetica"/>
                <a:hlinkClick r:id="rId9"/>
              </a:rPr>
              <a:t>, originado por las plantaciones en el sudeste asiático, </a:t>
            </a:r>
            <a:r>
              <a:rPr lang="es-ES" sz="1200" b="0" dirty="0" smtClean="0">
                <a:solidFill>
                  <a:srgbClr val="003B98"/>
                </a:solidFill>
                <a:latin typeface="Helvetica"/>
                <a:hlinkClick r:id="rId10"/>
              </a:rPr>
              <a:t>Malasia</a:t>
            </a:r>
            <a:r>
              <a:rPr lang="es-ES" sz="1200" b="0" dirty="0" smtClean="0">
                <a:solidFill>
                  <a:prstClr val="black"/>
                </a:solidFill>
                <a:latin typeface="Helvetica"/>
                <a:hlinkClick r:id="rId10"/>
              </a:rPr>
              <a:t> principalmente.</a:t>
            </a:r>
          </a:p>
          <a:p>
            <a:pPr algn="l"/>
            <a:r>
              <a:rPr lang="es-ES" sz="1200" b="0" dirty="0" smtClean="0">
                <a:solidFill>
                  <a:prstClr val="black"/>
                </a:solidFill>
                <a:latin typeface="Helvetica"/>
              </a:rPr>
              <a:t>Por diferentes factores, principalmente por que no sabían como cultivar el caucho, estas plantaciones no prosperarían, y darían como resultado que para cuando se produjo el abandono de la ciudad, en los </a:t>
            </a:r>
            <a:r>
              <a:rPr lang="es-ES" sz="1200" b="0" dirty="0" smtClean="0">
                <a:solidFill>
                  <a:srgbClr val="003B98"/>
                </a:solidFill>
                <a:latin typeface="Helvetica"/>
                <a:hlinkClick r:id="rId11"/>
              </a:rPr>
              <a:t>años cuarenta</a:t>
            </a:r>
            <a:r>
              <a:rPr lang="es-ES" sz="1200" b="0" dirty="0" smtClean="0">
                <a:solidFill>
                  <a:prstClr val="black"/>
                </a:solidFill>
                <a:latin typeface="Helvetica"/>
                <a:hlinkClick r:id="rId11"/>
              </a:rPr>
              <a:t>, Ford había acumulado pérdidas por valor de veinte millones de </a:t>
            </a:r>
            <a:r>
              <a:rPr lang="es-ES" sz="1200" b="0" dirty="0" smtClean="0">
                <a:solidFill>
                  <a:srgbClr val="003B98"/>
                </a:solidFill>
                <a:latin typeface="Helvetica"/>
                <a:hlinkClick r:id="rId12"/>
              </a:rPr>
              <a:t>dólares</a:t>
            </a:r>
            <a:r>
              <a:rPr lang="es-ES" sz="1200" b="0" dirty="0" smtClean="0">
                <a:solidFill>
                  <a:prstClr val="black"/>
                </a:solidFill>
                <a:latin typeface="Helvetica"/>
                <a:hlinkClick r:id="rId12"/>
              </a:rPr>
              <a:t> (doscientos millones al cambio de hoy) mientras el </a:t>
            </a:r>
            <a:r>
              <a:rPr lang="es-ES" sz="1200" b="0" dirty="0" smtClean="0">
                <a:solidFill>
                  <a:srgbClr val="003B98"/>
                </a:solidFill>
                <a:latin typeface="Helvetica"/>
                <a:hlinkClick r:id="rId13"/>
              </a:rPr>
              <a:t>caucho sintético</a:t>
            </a:r>
            <a:r>
              <a:rPr lang="es-ES" sz="1200" b="0" dirty="0" smtClean="0">
                <a:solidFill>
                  <a:prstClr val="black"/>
                </a:solidFill>
                <a:latin typeface="Helvetica"/>
                <a:hlinkClick r:id="rId13"/>
              </a:rPr>
              <a:t> convertía al natural en obsoleto.</a:t>
            </a:r>
          </a:p>
          <a:p>
            <a:pPr algn="l"/>
            <a:r>
              <a:rPr lang="es-ES" sz="1200" b="0" dirty="0" smtClean="0">
                <a:solidFill>
                  <a:prstClr val="black"/>
                </a:solidFill>
                <a:latin typeface="Helvetica"/>
              </a:rPr>
              <a:t>Hoy, </a:t>
            </a:r>
            <a:r>
              <a:rPr lang="es-ES" sz="1200" b="0" dirty="0" err="1" smtClean="0">
                <a:solidFill>
                  <a:prstClr val="black"/>
                </a:solidFill>
                <a:latin typeface="Helvetica"/>
              </a:rPr>
              <a:t>Fordlandia</a:t>
            </a:r>
            <a:r>
              <a:rPr lang="es-ES" sz="1200" b="0" dirty="0" smtClean="0">
                <a:solidFill>
                  <a:prstClr val="black"/>
                </a:solidFill>
                <a:latin typeface="Helvetica"/>
              </a:rPr>
              <a:t> es una ciudad abandonada que descansa perdida en el corazón del Amazonas, frecuentada tan sólo por unos pocos granjeros y algún turista ocasional.</a:t>
            </a:r>
          </a:p>
          <a:p>
            <a:pPr algn="l"/>
            <a:r>
              <a:rPr lang="es-ES" sz="1200" b="0" dirty="0" smtClean="0">
                <a:solidFill>
                  <a:prstClr val="black"/>
                </a:solidFill>
                <a:latin typeface="Helvetica"/>
              </a:rPr>
              <a:t>A </a:t>
            </a:r>
            <a:r>
              <a:rPr lang="es-ES" sz="1200" b="0" dirty="0" smtClean="0">
                <a:solidFill>
                  <a:srgbClr val="003B98"/>
                </a:solidFill>
                <a:latin typeface="Helvetica"/>
                <a:hlinkClick r:id="rId6"/>
              </a:rPr>
              <a:t>Henry Ford</a:t>
            </a:r>
            <a:r>
              <a:rPr lang="es-ES" sz="1200" b="0" dirty="0" smtClean="0">
                <a:solidFill>
                  <a:prstClr val="black"/>
                </a:solidFill>
                <a:latin typeface="Helvetica"/>
                <a:hlinkClick r:id="rId6"/>
              </a:rPr>
              <a:t> le daban miedo las enfermedades tropicales, y por eso, nunca llegó a visitar la Fordlandia.</a:t>
            </a: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Pero el </a:t>
            </a:r>
            <a:r>
              <a:rPr lang="es-ES_tradnl" sz="1200" b="1" kern="1200" dirty="0" smtClean="0">
                <a:solidFill>
                  <a:schemeClr val="tx1"/>
                </a:solidFill>
                <a:effectLst/>
                <a:latin typeface="+mn-lt"/>
                <a:ea typeface="+mn-ea"/>
                <a:cs typeface="+mn-cs"/>
              </a:rPr>
              <a:t>cristianismo</a:t>
            </a:r>
            <a:r>
              <a:rPr lang="es-ES_tradnl" sz="1200" kern="1200" dirty="0" smtClean="0">
                <a:solidFill>
                  <a:schemeClr val="tx1"/>
                </a:solidFill>
                <a:effectLst/>
                <a:latin typeface="+mn-lt"/>
                <a:ea typeface="+mn-ea"/>
                <a:cs typeface="+mn-cs"/>
              </a:rPr>
              <a:t> que profesaban la mayoría de los </a:t>
            </a:r>
            <a:r>
              <a:rPr lang="es-ES_tradnl" sz="1200" b="1" kern="1200" dirty="0" smtClean="0">
                <a:solidFill>
                  <a:schemeClr val="tx1"/>
                </a:solidFill>
                <a:effectLst/>
                <a:latin typeface="+mn-lt"/>
                <a:ea typeface="+mn-ea"/>
                <a:cs typeface="+mn-cs"/>
              </a:rPr>
              <a:t>propulsores de estas iniciativas colonialistas</a:t>
            </a:r>
            <a:r>
              <a:rPr lang="es-ES_tradnl" sz="1200" kern="1200" dirty="0" smtClean="0">
                <a:solidFill>
                  <a:schemeClr val="tx1"/>
                </a:solidFill>
                <a:effectLst/>
                <a:latin typeface="+mn-lt"/>
                <a:ea typeface="+mn-ea"/>
                <a:cs typeface="+mn-cs"/>
              </a:rPr>
              <a:t>, no partía de una fe bíblica profunda. </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21</a:t>
            </a:fld>
            <a:endParaRPr lang="es-ES"/>
          </a:p>
        </p:txBody>
      </p:sp>
    </p:spTree>
    <p:extLst>
      <p:ext uri="{BB962C8B-B14F-4D97-AF65-F5344CB8AC3E}">
        <p14:creationId xmlns:p14="http://schemas.microsoft.com/office/powerpoint/2010/main" val="4176947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smtClean="0">
                <a:solidFill>
                  <a:prstClr val="black"/>
                </a:solidFill>
                <a:latin typeface="Helvetica"/>
              </a:rPr>
              <a:t>Varios casos de fracasos a gran escala pueden servir de ejemplo al problema de no tomar en cuenta las condiciones ecológicas de la zona intertropical. Entre estos fracasos, resulta casi emblemático el Proyecto del </a:t>
            </a:r>
            <a:r>
              <a:rPr lang="es-ES" sz="1200" dirty="0" smtClean="0">
                <a:solidFill>
                  <a:schemeClr val="tx1"/>
                </a:solidFill>
                <a:latin typeface="Helvetica"/>
                <a:hlinkClick r:id="rId3"/>
              </a:rPr>
              <a:t>río Jari (</a:t>
            </a:r>
            <a:r>
              <a:rPr lang="es-ES" sz="1050" dirty="0" smtClean="0">
                <a:solidFill>
                  <a:schemeClr val="tx1"/>
                </a:solidFill>
                <a:latin typeface="Helvetica"/>
                <a:hlinkClick r:id="rId3"/>
              </a:rPr>
              <a:t>2</a:t>
            </a:r>
            <a:r>
              <a:rPr lang="es-ES" sz="1200" dirty="0" smtClean="0">
                <a:solidFill>
                  <a:schemeClr val="tx1"/>
                </a:solidFill>
                <a:latin typeface="Helvetica"/>
                <a:hlinkClick r:id="rId3"/>
              </a:rPr>
              <a:t> ) en la cuenca del Amazonas, una obra del multimillonario estadounidense Daniel K. Ludwig (</a:t>
            </a:r>
            <a:r>
              <a:rPr lang="es-ES" sz="1050" dirty="0" smtClean="0">
                <a:solidFill>
                  <a:schemeClr val="tx1"/>
                </a:solidFill>
                <a:latin typeface="Helvetica"/>
                <a:hlinkClick r:id="rId3"/>
              </a:rPr>
              <a:t>3</a:t>
            </a:r>
            <a:r>
              <a:rPr lang="es-ES" sz="1200" dirty="0" smtClean="0">
                <a:solidFill>
                  <a:schemeClr val="tx1"/>
                </a:solidFill>
                <a:latin typeface="Helvetica"/>
                <a:hlinkClick r:id="rId3"/>
              </a:rPr>
              <a:t> ). Quiso obtener celulosa a partir de la madera de la selva. Sin embargo, es justo reconocer que más que los aspectos ecológicos de la zona del río Jari (un afluente directo del Amazonas por la margen izquierda, cerca de su desembocadura), las verdaderas razones del fracaso de este proyecto se debieron a factores humanos y no ecológicos.</a:t>
            </a:r>
            <a:endParaRPr lang="es-ES" sz="1200" dirty="0" smtClean="0">
              <a:solidFill>
                <a:schemeClr val="tx1"/>
              </a:solidFill>
              <a:latin typeface="Helvetica"/>
            </a:endParaRPr>
          </a:p>
          <a:p>
            <a:pPr algn="l"/>
            <a:r>
              <a:rPr lang="es-ES" sz="1200" dirty="0" smtClean="0">
                <a:solidFill>
                  <a:prstClr val="black"/>
                </a:solidFill>
                <a:latin typeface="Helvetica"/>
              </a:rPr>
              <a:t>El río </a:t>
            </a:r>
            <a:r>
              <a:rPr lang="es-ES" sz="1200" dirty="0" err="1" smtClean="0">
                <a:solidFill>
                  <a:prstClr val="black"/>
                </a:solidFill>
                <a:latin typeface="Helvetica"/>
              </a:rPr>
              <a:t>Jari</a:t>
            </a:r>
            <a:r>
              <a:rPr lang="es-ES" sz="1200" dirty="0" smtClean="0">
                <a:solidFill>
                  <a:prstClr val="black"/>
                </a:solidFill>
                <a:latin typeface="Helvetica"/>
              </a:rPr>
              <a:t> fue verdaderamente importante en la colonización de </a:t>
            </a:r>
            <a:r>
              <a:rPr lang="es-ES" sz="1200" dirty="0" err="1" smtClean="0">
                <a:solidFill>
                  <a:prstClr val="black"/>
                </a:solidFill>
                <a:latin typeface="Helvetica"/>
              </a:rPr>
              <a:t>Calha</a:t>
            </a:r>
            <a:r>
              <a:rPr lang="es-ES" sz="1200" dirty="0" smtClean="0">
                <a:solidFill>
                  <a:prstClr val="black"/>
                </a:solidFill>
                <a:latin typeface="Helvetica"/>
              </a:rPr>
              <a:t> Norte del río Amazonas, ya que sirvió como un medio de transporte del café y otros productos de los bosques en la región.</a:t>
            </a:r>
          </a:p>
          <a:p>
            <a:pPr algn="l"/>
            <a:r>
              <a:rPr lang="es-ES" sz="1200" dirty="0" smtClean="0">
                <a:solidFill>
                  <a:prstClr val="black"/>
                </a:solidFill>
                <a:latin typeface="Helvetica"/>
              </a:rPr>
              <a:t>Su importancia creció en la década de 1970, cuando Daniel Ludwig, un gran inversor norteamericano, decidió crear en la ribera del Pará un gran proyecto conjunto: por un lado, producir celulosa a partir del establecimiento de un plan de reforestación con especies importadas; por otro, realizar una prospección minera de caolín en la margen del </a:t>
            </a:r>
            <a:r>
              <a:rPr lang="es-ES" sz="1200" dirty="0" smtClean="0">
                <a:solidFill>
                  <a:srgbClr val="9C1911"/>
                </a:solidFill>
                <a:latin typeface="Helvetica"/>
                <a:hlinkClick r:id="rId4"/>
              </a:rPr>
              <a:t>río Amapá</a:t>
            </a:r>
            <a:r>
              <a:rPr lang="es-ES" sz="1200" dirty="0" smtClean="0">
                <a:solidFill>
                  <a:prstClr val="black"/>
                </a:solidFill>
                <a:latin typeface="Helvetica"/>
                <a:hlinkClick r:id="rId4"/>
              </a:rPr>
              <a:t>, para utilizarlo en el proceso de blanqueamiento del papel; y, finalmente, crear una unidad de procesamiento industrial de celulosa-papel, importada de Japón, lista para funcionar en la orilla paraense del río Jari. Además, se plantearon proyectos menores, como la plantación de arroz en la vega e investigaciones con frutas tropicales.</a:t>
            </a:r>
            <a:endParaRPr lang="es-ES" sz="1200" dirty="0" smtClean="0">
              <a:solidFill>
                <a:prstClr val="black"/>
              </a:solidFill>
              <a:latin typeface="Helvetica"/>
            </a:endParaRPr>
          </a:p>
          <a:p>
            <a:pPr algn="l"/>
            <a:r>
              <a:rPr lang="es-ES_tradnl" sz="1200" kern="1200" dirty="0" smtClean="0">
                <a:solidFill>
                  <a:schemeClr val="tx1"/>
                </a:solidFill>
                <a:effectLst/>
                <a:latin typeface="+mn-lt"/>
                <a:ea typeface="+mn-ea"/>
                <a:cs typeface="+mn-cs"/>
              </a:rPr>
              <a:t>Pero el </a:t>
            </a:r>
            <a:r>
              <a:rPr lang="es-ES_tradnl" sz="1200" b="1" kern="1200" dirty="0" smtClean="0">
                <a:solidFill>
                  <a:schemeClr val="tx1"/>
                </a:solidFill>
                <a:effectLst/>
                <a:latin typeface="+mn-lt"/>
                <a:ea typeface="+mn-ea"/>
                <a:cs typeface="+mn-cs"/>
              </a:rPr>
              <a:t>cristianismo</a:t>
            </a:r>
            <a:r>
              <a:rPr lang="es-ES_tradnl" sz="1200" kern="1200" dirty="0" smtClean="0">
                <a:solidFill>
                  <a:schemeClr val="tx1"/>
                </a:solidFill>
                <a:effectLst/>
                <a:latin typeface="+mn-lt"/>
                <a:ea typeface="+mn-ea"/>
                <a:cs typeface="+mn-cs"/>
              </a:rPr>
              <a:t> que profesaban la mayoría de los </a:t>
            </a:r>
            <a:r>
              <a:rPr lang="es-ES_tradnl" sz="1200" b="1" kern="1200" dirty="0" smtClean="0">
                <a:solidFill>
                  <a:schemeClr val="tx1"/>
                </a:solidFill>
                <a:effectLst/>
                <a:latin typeface="+mn-lt"/>
                <a:ea typeface="+mn-ea"/>
                <a:cs typeface="+mn-cs"/>
              </a:rPr>
              <a:t>propulsores de estas iniciativas colonialistas</a:t>
            </a:r>
            <a:r>
              <a:rPr lang="es-ES_tradnl" sz="1200" kern="1200" dirty="0" smtClean="0">
                <a:solidFill>
                  <a:schemeClr val="tx1"/>
                </a:solidFill>
                <a:effectLst/>
                <a:latin typeface="+mn-lt"/>
                <a:ea typeface="+mn-ea"/>
                <a:cs typeface="+mn-cs"/>
              </a:rPr>
              <a:t>, no partía de una fe bíblica profunda. </a:t>
            </a:r>
            <a:endParaRPr lang="es-ES" dirty="0">
              <a:solidFill>
                <a:schemeClr val="tx1"/>
              </a:solidFill>
            </a:endParaRPr>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22</a:t>
            </a:fld>
            <a:endParaRPr lang="es-ES"/>
          </a:p>
        </p:txBody>
      </p:sp>
    </p:spTree>
    <p:extLst>
      <p:ext uri="{BB962C8B-B14F-4D97-AF65-F5344CB8AC3E}">
        <p14:creationId xmlns:p14="http://schemas.microsoft.com/office/powerpoint/2010/main" val="3894684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latin typeface="+mn-lt"/>
                <a:ea typeface="+mn-ea"/>
                <a:cs typeface="+mn-cs"/>
              </a:rPr>
              <a:t>El cacahuete es un cultivo básico clave entre los productores a pequeña escala de Malaui, puesto que dichos agricultores representan hasta el 85% de la población. El cacahuete está considerado como un “cultivo de mujeres”, puesto que son las mujeres las que se encargan de la mayor parte de las actividades pre y </a:t>
            </a:r>
            <a:r>
              <a:rPr lang="es-ES" sz="1200" kern="1200" dirty="0" err="1" smtClean="0">
                <a:solidFill>
                  <a:schemeClr val="tx1"/>
                </a:solidFill>
                <a:latin typeface="+mn-lt"/>
                <a:ea typeface="+mn-ea"/>
                <a:cs typeface="+mn-cs"/>
              </a:rPr>
              <a:t>poscosecha</a:t>
            </a:r>
            <a:r>
              <a:rPr lang="es-ES" sz="1200" kern="1200" dirty="0" smtClean="0">
                <a:solidFill>
                  <a:schemeClr val="tx1"/>
                </a:solidFill>
                <a:latin typeface="+mn-lt"/>
                <a:ea typeface="+mn-ea"/>
                <a:cs typeface="+mn-cs"/>
              </a:rPr>
              <a:t>, mientras que su participación no es tan activa en la venta del cultivo.</a:t>
            </a:r>
          </a:p>
          <a:p>
            <a:r>
              <a:rPr lang="es-ES" sz="1200" kern="1200" dirty="0" smtClean="0">
                <a:solidFill>
                  <a:schemeClr val="tx1"/>
                </a:solidFill>
                <a:latin typeface="+mn-lt"/>
                <a:ea typeface="+mn-ea"/>
                <a:cs typeface="+mn-cs"/>
              </a:rPr>
              <a:t>El cacahuete es una fuente vital de ingresos en efectivo y un alimento altamente nutritivo para las familias rurales. Sin embargo, el cacahuete, junto con el maíz,  pimentón y sorgo, sufre una importante contaminación por </a:t>
            </a:r>
            <a:r>
              <a:rPr lang="es-ES" sz="1200" b="1" kern="1200" dirty="0" err="1" smtClean="0">
                <a:solidFill>
                  <a:schemeClr val="tx1"/>
                </a:solidFill>
                <a:latin typeface="+mn-lt"/>
                <a:ea typeface="+mn-ea"/>
                <a:cs typeface="+mn-cs"/>
              </a:rPr>
              <a:t>aflatoxina</a:t>
            </a:r>
            <a:r>
              <a:rPr lang="es-ES" sz="1200" kern="1200" dirty="0" smtClean="0">
                <a:solidFill>
                  <a:schemeClr val="tx1"/>
                </a:solidFill>
                <a:latin typeface="+mn-lt"/>
                <a:ea typeface="+mn-ea"/>
                <a:cs typeface="+mn-cs"/>
              </a:rPr>
              <a:t>, que se ve agravada por el escaso entendimiento del problema por parte de muchas de las partes interesadas, incluidos los agricultores.</a:t>
            </a:r>
          </a:p>
          <a:p>
            <a:r>
              <a:rPr lang="es-ES" sz="1200" kern="1200" dirty="0" smtClean="0">
                <a:solidFill>
                  <a:schemeClr val="tx1"/>
                </a:solidFill>
                <a:latin typeface="+mn-lt"/>
                <a:ea typeface="+mn-ea"/>
                <a:cs typeface="+mn-cs"/>
              </a:rPr>
              <a:t>La </a:t>
            </a:r>
            <a:r>
              <a:rPr lang="es-ES" sz="1200" kern="1200" dirty="0" err="1" smtClean="0">
                <a:solidFill>
                  <a:schemeClr val="tx1"/>
                </a:solidFill>
                <a:latin typeface="+mn-lt"/>
                <a:ea typeface="+mn-ea"/>
                <a:cs typeface="+mn-cs"/>
              </a:rPr>
              <a:t>aflatoxina</a:t>
            </a:r>
            <a:r>
              <a:rPr lang="es-ES" sz="1200" kern="1200" dirty="0" smtClean="0">
                <a:solidFill>
                  <a:schemeClr val="tx1"/>
                </a:solidFill>
                <a:latin typeface="+mn-lt"/>
                <a:ea typeface="+mn-ea"/>
                <a:cs typeface="+mn-cs"/>
              </a:rPr>
              <a:t> se crea a partir de un hongo (Aspergillus) que crece en el cultivo como resultado de una mala práctica pre o </a:t>
            </a:r>
            <a:r>
              <a:rPr lang="es-ES" sz="1200" kern="1200" dirty="0" err="1" smtClean="0">
                <a:solidFill>
                  <a:schemeClr val="tx1"/>
                </a:solidFill>
                <a:latin typeface="+mn-lt"/>
                <a:ea typeface="+mn-ea"/>
                <a:cs typeface="+mn-cs"/>
              </a:rPr>
              <a:t>poscosecha</a:t>
            </a:r>
            <a:r>
              <a:rPr lang="es-ES" sz="1200" kern="1200" dirty="0" smtClean="0">
                <a:solidFill>
                  <a:schemeClr val="tx1"/>
                </a:solidFill>
                <a:latin typeface="+mn-lt"/>
                <a:ea typeface="+mn-ea"/>
                <a:cs typeface="+mn-cs"/>
              </a:rPr>
              <a:t>. Los riesgos asociados con la </a:t>
            </a:r>
            <a:r>
              <a:rPr lang="es-ES" sz="1200" kern="1200" dirty="0" err="1" smtClean="0">
                <a:solidFill>
                  <a:schemeClr val="tx1"/>
                </a:solidFill>
                <a:latin typeface="+mn-lt"/>
                <a:ea typeface="+mn-ea"/>
                <a:cs typeface="+mn-cs"/>
              </a:rPr>
              <a:t>aflatoxina</a:t>
            </a:r>
            <a:r>
              <a:rPr lang="es-ES" sz="1200" kern="1200" dirty="0" smtClean="0">
                <a:solidFill>
                  <a:schemeClr val="tx1"/>
                </a:solidFill>
                <a:latin typeface="+mn-lt"/>
                <a:ea typeface="+mn-ea"/>
                <a:cs typeface="+mn-cs"/>
              </a:rPr>
              <a:t> incluyen cáncer de hígado, retraso en el crecimiento (en menores de cinco años) y supresión del sistema inmunológico (</a:t>
            </a:r>
            <a:r>
              <a:rPr lang="es-ES" sz="1200" u="sng" kern="1200" dirty="0" smtClean="0">
                <a:solidFill>
                  <a:schemeClr val="tx1"/>
                </a:solidFill>
                <a:latin typeface="+mn-lt"/>
                <a:ea typeface="+mn-ea"/>
                <a:cs typeface="+mn-cs"/>
                <a:hlinkClick r:id="rId3"/>
              </a:rPr>
              <a:t>leer más acerca del trabajo de Twin para combatir la contaminación por aflatoxina).</a:t>
            </a:r>
          </a:p>
          <a:p>
            <a:r>
              <a:rPr lang="es-ES" sz="1200" kern="1200" dirty="0" smtClean="0">
                <a:solidFill>
                  <a:schemeClr val="tx1"/>
                </a:solidFill>
                <a:latin typeface="+mn-lt"/>
                <a:ea typeface="+mn-ea"/>
                <a:cs typeface="+mn-cs"/>
              </a:rPr>
              <a:t>Las acciones para combatir los problemas de forma sostenible deben centrarse en las mujeres y tener en cuenta el impacto de las intervenciones sobre las relaciones existentes entre géneros. </a:t>
            </a:r>
          </a:p>
          <a:p>
            <a:endParaRPr lang="es-ES" sz="1200" kern="1200" dirty="0" smtClean="0">
              <a:solidFill>
                <a:schemeClr val="tx1"/>
              </a:solidFill>
              <a:latin typeface="+mn-lt"/>
              <a:ea typeface="+mn-ea"/>
              <a:cs typeface="+mn-cs"/>
            </a:endParaRPr>
          </a:p>
          <a:p>
            <a:r>
              <a:rPr lang="es-ES_tradnl" sz="1200" kern="1200" dirty="0" smtClean="0">
                <a:solidFill>
                  <a:schemeClr val="tx1"/>
                </a:solidFill>
                <a:effectLst/>
                <a:latin typeface="+mn-lt"/>
                <a:ea typeface="+mn-ea"/>
                <a:cs typeface="+mn-cs"/>
              </a:rPr>
              <a:t>Pero el </a:t>
            </a:r>
            <a:r>
              <a:rPr lang="es-ES_tradnl" sz="1200" b="1" kern="1200" dirty="0" smtClean="0">
                <a:solidFill>
                  <a:schemeClr val="tx1"/>
                </a:solidFill>
                <a:effectLst/>
                <a:latin typeface="+mn-lt"/>
                <a:ea typeface="+mn-ea"/>
                <a:cs typeface="+mn-cs"/>
              </a:rPr>
              <a:t>cristianismo</a:t>
            </a:r>
            <a:r>
              <a:rPr lang="es-ES_tradnl" sz="1200" kern="1200" dirty="0" smtClean="0">
                <a:solidFill>
                  <a:schemeClr val="tx1"/>
                </a:solidFill>
                <a:effectLst/>
                <a:latin typeface="+mn-lt"/>
                <a:ea typeface="+mn-ea"/>
                <a:cs typeface="+mn-cs"/>
              </a:rPr>
              <a:t> que profesaban la mayoría de los </a:t>
            </a:r>
            <a:r>
              <a:rPr lang="es-ES_tradnl" sz="1200" b="1" kern="1200" dirty="0" smtClean="0">
                <a:solidFill>
                  <a:schemeClr val="tx1"/>
                </a:solidFill>
                <a:effectLst/>
                <a:latin typeface="+mn-lt"/>
                <a:ea typeface="+mn-ea"/>
                <a:cs typeface="+mn-cs"/>
              </a:rPr>
              <a:t>propulsores de estas iniciativas colonialistas</a:t>
            </a:r>
            <a:r>
              <a:rPr lang="es-ES_tradnl" sz="1200" kern="1200" dirty="0" smtClean="0">
                <a:solidFill>
                  <a:schemeClr val="tx1"/>
                </a:solidFill>
                <a:effectLst/>
                <a:latin typeface="+mn-lt"/>
                <a:ea typeface="+mn-ea"/>
                <a:cs typeface="+mn-cs"/>
              </a:rPr>
              <a:t>, no partía de una fe bíblica profunda. </a:t>
            </a:r>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23</a:t>
            </a:fld>
            <a:endParaRPr lang="es-ES"/>
          </a:p>
        </p:txBody>
      </p:sp>
    </p:spTree>
    <p:extLst>
      <p:ext uri="{BB962C8B-B14F-4D97-AF65-F5344CB8AC3E}">
        <p14:creationId xmlns:p14="http://schemas.microsoft.com/office/powerpoint/2010/main" val="2952171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es-ES_tradnl" sz="1200" b="1" u="sng" kern="1200" dirty="0" smtClean="0">
                <a:solidFill>
                  <a:schemeClr val="tx1"/>
                </a:solidFill>
                <a:effectLst/>
                <a:latin typeface="+mn-lt"/>
                <a:ea typeface="+mn-ea"/>
                <a:cs typeface="+mn-cs"/>
              </a:rPr>
              <a:t>La Biblia y la crisis ecológica</a:t>
            </a:r>
            <a:r>
              <a:rPr lang="es-ES_tradnl" sz="1200" b="1"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¿Cuál es el auténtico </a:t>
            </a:r>
            <a:r>
              <a:rPr lang="es-ES_tradnl" sz="1200" b="1" kern="1200" dirty="0" smtClean="0">
                <a:solidFill>
                  <a:schemeClr val="tx1"/>
                </a:solidFill>
                <a:effectLst/>
                <a:latin typeface="+mn-lt"/>
                <a:ea typeface="+mn-ea"/>
                <a:cs typeface="+mn-cs"/>
              </a:rPr>
              <a:t>mensaje de la Escritura</a:t>
            </a:r>
            <a:r>
              <a:rPr lang="es-ES_tradnl" sz="1200" kern="1200" dirty="0" smtClean="0">
                <a:solidFill>
                  <a:schemeClr val="tx1"/>
                </a:solidFill>
                <a:effectLst/>
                <a:latin typeface="+mn-lt"/>
                <a:ea typeface="+mn-ea"/>
                <a:cs typeface="+mn-cs"/>
              </a:rPr>
              <a:t> sobre la relación entre el ser humano y la naturaleza? ¿Hay </a:t>
            </a:r>
            <a:r>
              <a:rPr lang="es-ES_tradnl" sz="1200" b="1" kern="1200" dirty="0" smtClean="0">
                <a:solidFill>
                  <a:schemeClr val="tx1"/>
                </a:solidFill>
                <a:effectLst/>
                <a:latin typeface="+mn-lt"/>
                <a:ea typeface="+mn-ea"/>
                <a:cs typeface="+mn-cs"/>
              </a:rPr>
              <a:t>bases bíblicas</a:t>
            </a:r>
            <a:r>
              <a:rPr lang="es-ES_tradnl" sz="1200" kern="1200" dirty="0" smtClean="0">
                <a:solidFill>
                  <a:schemeClr val="tx1"/>
                </a:solidFill>
                <a:effectLst/>
                <a:latin typeface="+mn-lt"/>
                <a:ea typeface="+mn-ea"/>
                <a:cs typeface="+mn-cs"/>
              </a:rPr>
              <a:t> para una verdadera </a:t>
            </a:r>
            <a:r>
              <a:rPr lang="es-ES_tradnl" sz="1200" b="1" kern="1200" dirty="0" smtClean="0">
                <a:solidFill>
                  <a:schemeClr val="tx1"/>
                </a:solidFill>
                <a:effectLst/>
                <a:latin typeface="+mn-lt"/>
                <a:ea typeface="+mn-ea"/>
                <a:cs typeface="+mn-cs"/>
              </a:rPr>
              <a:t>ética ecológica</a:t>
            </a:r>
            <a:r>
              <a:rPr lang="es-ES_tradnl" sz="1200" kern="1200" dirty="0" smtClean="0">
                <a:solidFill>
                  <a:schemeClr val="tx1"/>
                </a:solidFill>
                <a:effectLst/>
                <a:latin typeface="+mn-lt"/>
                <a:ea typeface="+mn-ea"/>
                <a:cs typeface="+mn-cs"/>
              </a:rPr>
              <a:t>? ¿Qué implica ser </a:t>
            </a:r>
            <a:r>
              <a:rPr lang="es-ES_tradnl" sz="1200" b="1" kern="1200" dirty="0" smtClean="0">
                <a:solidFill>
                  <a:schemeClr val="tx1"/>
                </a:solidFill>
                <a:effectLst/>
                <a:latin typeface="+mn-lt"/>
                <a:ea typeface="+mn-ea"/>
                <a:cs typeface="+mn-cs"/>
              </a:rPr>
              <a:t>imagen de Dios</a:t>
            </a:r>
            <a:r>
              <a:rPr lang="es-ES_tradnl" sz="1200" kern="1200" dirty="0" smtClean="0">
                <a:solidFill>
                  <a:schemeClr val="tx1"/>
                </a:solidFill>
                <a:effectLst/>
                <a:latin typeface="+mn-lt"/>
                <a:ea typeface="+mn-ea"/>
                <a:cs typeface="+mn-cs"/>
              </a:rPr>
              <a:t> en relación con los </a:t>
            </a:r>
            <a:r>
              <a:rPr lang="es-ES_tradnl" sz="1200" b="1" kern="1200" dirty="0" smtClean="0">
                <a:solidFill>
                  <a:schemeClr val="tx1"/>
                </a:solidFill>
                <a:effectLst/>
                <a:latin typeface="+mn-lt"/>
                <a:ea typeface="+mn-ea"/>
                <a:cs typeface="+mn-cs"/>
              </a:rPr>
              <a:t>problemas medioambientales</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Si Dios es el </a:t>
            </a:r>
            <a:r>
              <a:rPr lang="es-ES_tradnl" sz="1200" b="1" kern="1200" dirty="0" smtClean="0">
                <a:solidFill>
                  <a:schemeClr val="tx1"/>
                </a:solidFill>
                <a:effectLst/>
                <a:latin typeface="+mn-lt"/>
                <a:ea typeface="+mn-ea"/>
                <a:cs typeface="+mn-cs"/>
              </a:rPr>
              <a:t>único poseedor de la Tierra</a:t>
            </a:r>
            <a:r>
              <a:rPr lang="es-ES_tradnl" sz="1200" kern="1200" dirty="0" smtClean="0">
                <a:solidFill>
                  <a:schemeClr val="tx1"/>
                </a:solidFill>
                <a:effectLst/>
                <a:latin typeface="+mn-lt"/>
                <a:ea typeface="+mn-ea"/>
                <a:cs typeface="+mn-cs"/>
              </a:rPr>
              <a:t> puesto que él la creó y colocó al ser humano como </a:t>
            </a:r>
            <a:r>
              <a:rPr lang="es-ES_tradnl" sz="1200" b="1" kern="1200" dirty="0" smtClean="0">
                <a:solidFill>
                  <a:schemeClr val="tx1"/>
                </a:solidFill>
                <a:effectLst/>
                <a:latin typeface="+mn-lt"/>
                <a:ea typeface="+mn-ea"/>
                <a:cs typeface="+mn-cs"/>
              </a:rPr>
              <a:t>administrador y responsable</a:t>
            </a:r>
            <a:r>
              <a:rPr lang="es-ES_tradnl" sz="1200" kern="1200" dirty="0" smtClean="0">
                <a:solidFill>
                  <a:schemeClr val="tx1"/>
                </a:solidFill>
                <a:effectLst/>
                <a:latin typeface="+mn-lt"/>
                <a:ea typeface="+mn-ea"/>
                <a:cs typeface="+mn-cs"/>
              </a:rPr>
              <a:t> de la misma;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-si por culpa del </a:t>
            </a:r>
            <a:r>
              <a:rPr lang="es-ES_tradnl" sz="1200" b="1" kern="1200" dirty="0" smtClean="0">
                <a:solidFill>
                  <a:schemeClr val="tx1"/>
                </a:solidFill>
                <a:effectLst/>
                <a:latin typeface="+mn-lt"/>
                <a:ea typeface="+mn-ea"/>
                <a:cs typeface="+mn-cs"/>
              </a:rPr>
              <a:t>pecado humano</a:t>
            </a:r>
            <a:r>
              <a:rPr lang="es-ES_tradnl" sz="1200" kern="1200" dirty="0" smtClean="0">
                <a:solidFill>
                  <a:schemeClr val="tx1"/>
                </a:solidFill>
                <a:effectLst/>
                <a:latin typeface="+mn-lt"/>
                <a:ea typeface="+mn-ea"/>
                <a:cs typeface="+mn-cs"/>
              </a:rPr>
              <a:t> el creador se reveló en Jesucristo para poner en marcha un </a:t>
            </a:r>
            <a:r>
              <a:rPr lang="es-ES_tradnl" sz="1200" b="1" kern="1200" dirty="0" smtClean="0">
                <a:solidFill>
                  <a:schemeClr val="tx1"/>
                </a:solidFill>
                <a:effectLst/>
                <a:latin typeface="+mn-lt"/>
                <a:ea typeface="+mn-ea"/>
                <a:cs typeface="+mn-cs"/>
              </a:rPr>
              <a:t>plan de rescate</a:t>
            </a:r>
            <a:r>
              <a:rPr lang="es-ES_tradnl" sz="1200" kern="1200" dirty="0" smtClean="0">
                <a:solidFill>
                  <a:schemeClr val="tx1"/>
                </a:solidFill>
                <a:effectLst/>
                <a:latin typeface="+mn-lt"/>
                <a:ea typeface="+mn-ea"/>
                <a:cs typeface="+mn-cs"/>
              </a:rPr>
              <a:t> que abarca no sólo a la </a:t>
            </a:r>
            <a:r>
              <a:rPr lang="es-ES_tradnl" sz="1200" b="1" kern="1200" dirty="0" smtClean="0">
                <a:solidFill>
                  <a:schemeClr val="tx1"/>
                </a:solidFill>
                <a:effectLst/>
                <a:latin typeface="+mn-lt"/>
                <a:ea typeface="+mn-ea"/>
                <a:cs typeface="+mn-cs"/>
              </a:rPr>
              <a:t>humanidad </a:t>
            </a:r>
            <a:r>
              <a:rPr lang="es-ES_tradnl" sz="1200" kern="1200" dirty="0" smtClean="0">
                <a:solidFill>
                  <a:schemeClr val="tx1"/>
                </a:solidFill>
                <a:effectLst/>
                <a:latin typeface="+mn-lt"/>
                <a:ea typeface="+mn-ea"/>
                <a:cs typeface="+mn-cs"/>
              </a:rPr>
              <a:t>sino también a la creación animal y al universo en su conjunto;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-entonces estamos invitados a ser </a:t>
            </a:r>
            <a:r>
              <a:rPr lang="es-ES_tradnl" sz="1200" b="1" kern="1200" dirty="0" smtClean="0">
                <a:solidFill>
                  <a:schemeClr val="tx1"/>
                </a:solidFill>
                <a:effectLst/>
                <a:latin typeface="+mn-lt"/>
                <a:ea typeface="+mn-ea"/>
                <a:cs typeface="+mn-cs"/>
              </a:rPr>
              <a:t>partícipes</a:t>
            </a:r>
            <a:r>
              <a:rPr lang="es-ES_tradnl" sz="1200" kern="1200" dirty="0" smtClean="0">
                <a:solidFill>
                  <a:schemeClr val="tx1"/>
                </a:solidFill>
                <a:effectLst/>
                <a:latin typeface="+mn-lt"/>
                <a:ea typeface="+mn-ea"/>
                <a:cs typeface="+mn-cs"/>
              </a:rPr>
              <a:t> de ese plan y </a:t>
            </a:r>
            <a:r>
              <a:rPr lang="es-ES_tradnl" sz="1200" b="1" kern="1200" dirty="0" smtClean="0">
                <a:solidFill>
                  <a:schemeClr val="tx1"/>
                </a:solidFill>
                <a:effectLst/>
                <a:latin typeface="+mn-lt"/>
                <a:ea typeface="+mn-ea"/>
                <a:cs typeface="+mn-cs"/>
              </a:rPr>
              <a:t>colaboradores de Dios</a:t>
            </a:r>
            <a:r>
              <a:rPr lang="es-ES_tradnl" sz="1200" kern="1200" dirty="0" smtClean="0">
                <a:solidFill>
                  <a:schemeClr val="tx1"/>
                </a:solidFill>
                <a:effectLst/>
                <a:latin typeface="+mn-lt"/>
                <a:ea typeface="+mn-ea"/>
                <a:cs typeface="+mn-cs"/>
              </a:rPr>
              <a:t> en la reconstrucción de la nueva creación.</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La criatura humana fue diseñada para colaborar con su creador. </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ECOBIBLIA: (2012) </a:t>
            </a:r>
            <a:r>
              <a:rPr lang="es-ES" sz="1200" kern="1200" dirty="0" smtClean="0">
                <a:solidFill>
                  <a:schemeClr val="tx1"/>
                </a:solidFill>
                <a:latin typeface="+mn-lt"/>
                <a:ea typeface="+mn-ea"/>
                <a:cs typeface="+mn-cs"/>
              </a:rPr>
              <a:t>La “Eco-Biblia” es una nueva propuesta que pretende sensibilizar a la humanidad sobre el cuidado del medio ambiente, ayudándole a entender que la creación es una obra magistral del Dios Creador. El objetivo de la “Eco-Biblia” es ayudar al lector a tomar conciencia sobre los distintos temas que abarca la ecología, enfocados en la intervención del ser humano en su medio ambiente y examinándolos a la luz de la Biblia para invitarlo a adoptar una postura de acción. Este proyecto será presentado y lanzado oficialmente, en uno de los monumentos naturales más emblemáticos del planeta conocido por sus numerosas especies endémicas y por la particularidad de su flora y fauna, que son únicas en el mundo. Las Islas Galápagos, conocidas turísticamente como las “Islas Encantadas” están ubicadas en territorio Ecuatoriano. Sociedades Bíblicas Unidas en Ecuador, escogió este lugar porque es un Patrimonio Natural de la Humanidad, considerado como una de las 7 maravillas del mundo. El martes 28 de agosto se realizará el lanzamiento de la “Eco-Biblia” con la presencia de múltiples autoridades locales, nacionales y mundiales, invitados especiales, activistas del medio ambiente, jóvenes, niños y medios de comunicación nacionales e internacionales. El lanzamiento en este lugar busca llamar la atención de la comunidad mundial para que persona pueda conocer de lo que Dios piensa, dice, anhela y revela acerca de cómo vivir y cuidar nuestro planeta y todo lo que habita en él. -</a:t>
            </a:r>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25</a:t>
            </a:fld>
            <a:endParaRPr lang="es-ES"/>
          </a:p>
        </p:txBody>
      </p:sp>
    </p:spTree>
    <p:extLst>
      <p:ext uri="{BB962C8B-B14F-4D97-AF65-F5344CB8AC3E}">
        <p14:creationId xmlns:p14="http://schemas.microsoft.com/office/powerpoint/2010/main" val="2196878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Pero este mundo fue creado con un </a:t>
            </a:r>
            <a:r>
              <a:rPr lang="es-ES" sz="1200" b="1" kern="1200" dirty="0" smtClean="0">
                <a:solidFill>
                  <a:schemeClr val="tx1"/>
                </a:solidFill>
                <a:effectLst/>
                <a:latin typeface="+mn-lt"/>
                <a:ea typeface="+mn-ea"/>
                <a:cs typeface="+mn-cs"/>
              </a:rPr>
              <a:t>orden</a:t>
            </a:r>
            <a:r>
              <a:rPr lang="es-ES" sz="1200" kern="1200" dirty="0" smtClean="0">
                <a:solidFill>
                  <a:schemeClr val="tx1"/>
                </a:solidFill>
                <a:effectLst/>
                <a:latin typeface="+mn-lt"/>
                <a:ea typeface="+mn-ea"/>
                <a:cs typeface="+mn-cs"/>
              </a:rPr>
              <a:t> y una </a:t>
            </a:r>
            <a:r>
              <a:rPr lang="es-ES" sz="1200" b="1" kern="1200" dirty="0" smtClean="0">
                <a:solidFill>
                  <a:schemeClr val="tx1"/>
                </a:solidFill>
                <a:effectLst/>
                <a:latin typeface="+mn-lt"/>
                <a:ea typeface="+mn-ea"/>
                <a:cs typeface="+mn-cs"/>
              </a:rPr>
              <a:t>armonía original</a:t>
            </a:r>
            <a:r>
              <a:rPr lang="es-ES" sz="1200" kern="1200" dirty="0" smtClean="0">
                <a:solidFill>
                  <a:schemeClr val="tx1"/>
                </a:solidFill>
                <a:effectLst/>
                <a:latin typeface="+mn-lt"/>
                <a:ea typeface="+mn-ea"/>
                <a:cs typeface="+mn-cs"/>
              </a:rPr>
              <a:t> tal que continúa todavía </a:t>
            </a:r>
            <a:r>
              <a:rPr lang="es-ES" sz="1200" b="1" kern="1200" dirty="0" smtClean="0">
                <a:solidFill>
                  <a:schemeClr val="tx1"/>
                </a:solidFill>
                <a:effectLst/>
                <a:latin typeface="+mn-lt"/>
                <a:ea typeface="+mn-ea"/>
                <a:cs typeface="+mn-cs"/>
              </a:rPr>
              <a:t>reflejando</a:t>
            </a:r>
            <a:r>
              <a:rPr lang="es-ES" sz="1200" kern="1200" dirty="0" smtClean="0">
                <a:solidFill>
                  <a:schemeClr val="tx1"/>
                </a:solidFill>
                <a:effectLst/>
                <a:latin typeface="+mn-lt"/>
                <a:ea typeface="+mn-ea"/>
                <a:cs typeface="+mn-cs"/>
              </a:rPr>
              <a:t> claramente la </a:t>
            </a:r>
            <a:r>
              <a:rPr lang="es-ES" sz="1200" b="1" kern="1200" dirty="0" smtClean="0">
                <a:solidFill>
                  <a:schemeClr val="tx1"/>
                </a:solidFill>
                <a:effectLst/>
                <a:latin typeface="+mn-lt"/>
                <a:ea typeface="+mn-ea"/>
                <a:cs typeface="+mn-cs"/>
              </a:rPr>
              <a:t>grandeza de Dios</a:t>
            </a:r>
            <a:r>
              <a:rPr lang="es-ES" sz="1200" kern="1200" dirty="0" smtClean="0">
                <a:solidFill>
                  <a:schemeClr val="tx1"/>
                </a:solidFill>
                <a:effectLst/>
                <a:latin typeface="+mn-lt"/>
                <a:ea typeface="+mn-ea"/>
                <a:cs typeface="+mn-cs"/>
              </a:rPr>
              <a:t> y constituye una revelación de “su eterno poder y deidad” (Ro. 1:20), a pesar de la </a:t>
            </a:r>
            <a:r>
              <a:rPr lang="es-ES" sz="1200" b="1" kern="1200" dirty="0" smtClean="0">
                <a:solidFill>
                  <a:schemeClr val="tx1"/>
                </a:solidFill>
                <a:effectLst/>
                <a:latin typeface="+mn-lt"/>
                <a:ea typeface="+mn-ea"/>
                <a:cs typeface="+mn-cs"/>
              </a:rPr>
              <a:t>corrupción del pecado</a:t>
            </a:r>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El ser humano no está autorizado para provocar el </a:t>
            </a:r>
            <a:r>
              <a:rPr lang="es-ES" sz="1200" b="1" kern="1200" dirty="0" smtClean="0">
                <a:solidFill>
                  <a:schemeClr val="tx1"/>
                </a:solidFill>
                <a:effectLst/>
                <a:latin typeface="+mn-lt"/>
                <a:ea typeface="+mn-ea"/>
                <a:cs typeface="+mn-cs"/>
              </a:rPr>
              <a:t>desorden </a:t>
            </a:r>
            <a:r>
              <a:rPr lang="es-ES" sz="1200" b="1" kern="1200" dirty="0" err="1" smtClean="0">
                <a:solidFill>
                  <a:schemeClr val="tx1"/>
                </a:solidFill>
                <a:effectLst/>
                <a:latin typeface="+mn-lt"/>
                <a:ea typeface="+mn-ea"/>
                <a:cs typeface="+mn-cs"/>
              </a:rPr>
              <a:t>irrefrenado</a:t>
            </a:r>
            <a:r>
              <a:rPr lang="es-ES" sz="1200" kern="1200" dirty="0" smtClean="0">
                <a:solidFill>
                  <a:schemeClr val="tx1"/>
                </a:solidFill>
                <a:effectLst/>
                <a:latin typeface="+mn-lt"/>
                <a:ea typeface="+mn-ea"/>
                <a:cs typeface="+mn-cs"/>
              </a:rPr>
              <a:t> ni el </a:t>
            </a:r>
            <a:r>
              <a:rPr lang="es-ES" sz="1200" b="1" kern="1200" dirty="0" smtClean="0">
                <a:solidFill>
                  <a:schemeClr val="tx1"/>
                </a:solidFill>
                <a:effectLst/>
                <a:latin typeface="+mn-lt"/>
                <a:ea typeface="+mn-ea"/>
                <a:cs typeface="+mn-cs"/>
              </a:rPr>
              <a:t>desequilibrio ecológico</a:t>
            </a:r>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Este es sin duda el mayor </a:t>
            </a:r>
            <a:r>
              <a:rPr lang="es-ES" sz="1200" b="1" kern="1200" dirty="0" smtClean="0">
                <a:solidFill>
                  <a:schemeClr val="tx1"/>
                </a:solidFill>
                <a:effectLst/>
                <a:latin typeface="+mn-lt"/>
                <a:ea typeface="+mn-ea"/>
                <a:cs typeface="+mn-cs"/>
              </a:rPr>
              <a:t>eco-pecado</a:t>
            </a:r>
            <a:r>
              <a:rPr lang="es-ES" sz="1200" kern="1200" dirty="0" smtClean="0">
                <a:solidFill>
                  <a:schemeClr val="tx1"/>
                </a:solidFill>
                <a:effectLst/>
                <a:latin typeface="+mn-lt"/>
                <a:ea typeface="+mn-ea"/>
                <a:cs typeface="+mn-cs"/>
              </a:rPr>
              <a:t> de la historia, </a:t>
            </a:r>
            <a:r>
              <a:rPr lang="es-ES" sz="1200" b="1" kern="1200" dirty="0" smtClean="0">
                <a:solidFill>
                  <a:schemeClr val="tx1"/>
                </a:solidFill>
                <a:effectLst/>
                <a:latin typeface="+mn-lt"/>
                <a:ea typeface="+mn-ea"/>
                <a:cs typeface="+mn-cs"/>
              </a:rPr>
              <a:t>alterar el orden</a:t>
            </a:r>
            <a:r>
              <a:rPr lang="es-ES" sz="1200" kern="1200" dirty="0" smtClean="0">
                <a:solidFill>
                  <a:schemeClr val="tx1"/>
                </a:solidFill>
                <a:effectLst/>
                <a:latin typeface="+mn-lt"/>
                <a:ea typeface="+mn-ea"/>
                <a:cs typeface="+mn-cs"/>
              </a:rPr>
              <a:t> del cosmos creado por Dios. </a:t>
            </a:r>
            <a:r>
              <a:rPr lang="es-ES" sz="1200" b="1" kern="1200" dirty="0" smtClean="0">
                <a:solidFill>
                  <a:schemeClr val="tx1"/>
                </a:solidFill>
                <a:effectLst/>
                <a:latin typeface="+mn-lt"/>
                <a:ea typeface="+mn-ea"/>
                <a:cs typeface="+mn-cs"/>
              </a:rPr>
              <a:t>Destruir la estabilidad</a:t>
            </a:r>
            <a:r>
              <a:rPr lang="es-ES" sz="1200" kern="1200" dirty="0" smtClean="0">
                <a:solidFill>
                  <a:schemeClr val="tx1"/>
                </a:solidFill>
                <a:effectLst/>
                <a:latin typeface="+mn-lt"/>
                <a:ea typeface="+mn-ea"/>
                <a:cs typeface="+mn-cs"/>
              </a:rPr>
              <a:t> de los sistemas naturales en base a unos intereses mezquinos y egoístas.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misión humana en el paraíso consistía precisamente en todo lo contrario, </a:t>
            </a:r>
            <a:r>
              <a:rPr lang="es-ES" sz="1200" b="1" kern="1200" dirty="0" smtClean="0">
                <a:solidFill>
                  <a:schemeClr val="tx1"/>
                </a:solidFill>
                <a:effectLst/>
                <a:latin typeface="+mn-lt"/>
                <a:ea typeface="+mn-ea"/>
                <a:cs typeface="+mn-cs"/>
              </a:rPr>
              <a:t>“cultivar y guardar”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Gn</a:t>
            </a:r>
            <a:r>
              <a:rPr lang="es-ES" sz="1200" kern="1200" dirty="0" smtClean="0">
                <a:solidFill>
                  <a:schemeClr val="tx1"/>
                </a:solidFill>
                <a:effectLst/>
                <a:latin typeface="+mn-lt"/>
                <a:ea typeface="+mn-ea"/>
                <a:cs typeface="+mn-cs"/>
              </a:rPr>
              <a:t>. 2:15).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Fue </a:t>
            </a:r>
            <a:r>
              <a:rPr lang="es-ES" sz="1200" b="1" kern="1200" dirty="0" smtClean="0">
                <a:solidFill>
                  <a:schemeClr val="tx1"/>
                </a:solidFill>
                <a:effectLst/>
                <a:latin typeface="+mn-lt"/>
                <a:ea typeface="+mn-ea"/>
                <a:cs typeface="+mn-cs"/>
              </a:rPr>
              <a:t>la conservación y el cuidado</a:t>
            </a:r>
            <a:r>
              <a:rPr lang="es-ES" sz="1200" kern="1200" dirty="0" smtClean="0">
                <a:solidFill>
                  <a:schemeClr val="tx1"/>
                </a:solidFill>
                <a:effectLst/>
                <a:latin typeface="+mn-lt"/>
                <a:ea typeface="+mn-ea"/>
                <a:cs typeface="+mn-cs"/>
              </a:rPr>
              <a:t> de la naturaleza la orden primigenia que Dios dio y que el ser humano tardó bien poco en olvidar.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De manera que la principal tarea de la criatura inteligente debería ser </a:t>
            </a:r>
            <a:r>
              <a:rPr lang="es-ES" sz="1200" b="1" kern="1200" dirty="0" smtClean="0">
                <a:solidFill>
                  <a:schemeClr val="tx1"/>
                </a:solidFill>
                <a:effectLst/>
                <a:latin typeface="+mn-lt"/>
                <a:ea typeface="+mn-ea"/>
                <a:cs typeface="+mn-cs"/>
              </a:rPr>
              <a:t>administrar la creación con sabiduría y responsabilidad</a:t>
            </a:r>
            <a:r>
              <a:rPr lang="es-ES" sz="1200" kern="1200" dirty="0" smtClean="0">
                <a:solidFill>
                  <a:schemeClr val="tx1"/>
                </a:solidFill>
                <a:effectLst/>
                <a:latin typeface="+mn-lt"/>
                <a:ea typeface="+mn-ea"/>
                <a:cs typeface="+mn-cs"/>
              </a:rPr>
              <a:t>, como el mayordomo sagaz de la parábola. </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26</a:t>
            </a:fld>
            <a:endParaRPr lang="es-ES"/>
          </a:p>
        </p:txBody>
      </p:sp>
    </p:spTree>
    <p:extLst>
      <p:ext uri="{BB962C8B-B14F-4D97-AF65-F5344CB8AC3E}">
        <p14:creationId xmlns:p14="http://schemas.microsoft.com/office/powerpoint/2010/main" val="1188282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t>
            </a:r>
            <a:r>
              <a:rPr lang="es-ES" sz="1200" u="sng" kern="1200" dirty="0" smtClean="0">
                <a:solidFill>
                  <a:schemeClr val="tx1"/>
                </a:solidFill>
                <a:effectLst/>
                <a:latin typeface="+mn-lt"/>
                <a:ea typeface="+mn-ea"/>
                <a:cs typeface="+mn-cs"/>
              </a:rPr>
              <a:t>Por qué no se ha actuado así</a:t>
            </a:r>
            <a:r>
              <a:rPr lang="es-ES" sz="1200" kern="1200" dirty="0" smtClean="0">
                <a:solidFill>
                  <a:schemeClr val="tx1"/>
                </a:solidFill>
                <a:effectLst/>
                <a:latin typeface="+mn-lt"/>
                <a:ea typeface="+mn-ea"/>
                <a:cs typeface="+mn-cs"/>
              </a:rPr>
              <a:t>? ¿</a:t>
            </a:r>
            <a:r>
              <a:rPr lang="es-ES" sz="1200" u="sng" kern="1200" dirty="0" smtClean="0">
                <a:solidFill>
                  <a:schemeClr val="tx1"/>
                </a:solidFill>
                <a:effectLst/>
                <a:latin typeface="+mn-lt"/>
                <a:ea typeface="+mn-ea"/>
                <a:cs typeface="+mn-cs"/>
              </a:rPr>
              <a:t>a qué se debe esta actitud de abuso y despilfarro</a:t>
            </a:r>
            <a:r>
              <a:rPr lang="es-ES" sz="1200" kern="1200" dirty="0" smtClean="0">
                <a:solidFill>
                  <a:schemeClr val="tx1"/>
                </a:solidFill>
                <a:effectLst/>
                <a:latin typeface="+mn-lt"/>
                <a:ea typeface="+mn-ea"/>
                <a:cs typeface="+mn-cs"/>
              </a:rPr>
              <a:t>? Sólo existe una respuesta, </a:t>
            </a:r>
            <a:r>
              <a:rPr lang="es-ES" sz="1200" b="1" kern="1200" dirty="0" smtClean="0">
                <a:solidFill>
                  <a:schemeClr val="tx1"/>
                </a:solidFill>
                <a:effectLst/>
                <a:latin typeface="+mn-lt"/>
                <a:ea typeface="+mn-ea"/>
                <a:cs typeface="+mn-cs"/>
              </a:rPr>
              <a:t>el pecado que anida en el alma</a:t>
            </a:r>
            <a:r>
              <a:rPr lang="es-ES" sz="1200" kern="1200" dirty="0" smtClean="0">
                <a:solidFill>
                  <a:schemeClr val="tx1"/>
                </a:solidFill>
                <a:effectLst/>
                <a:latin typeface="+mn-lt"/>
                <a:ea typeface="+mn-ea"/>
                <a:cs typeface="+mn-cs"/>
              </a:rPr>
              <a:t> del hombre.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rebeldía de </a:t>
            </a:r>
            <a:r>
              <a:rPr lang="es-ES" sz="1200" b="1" kern="1200" dirty="0" smtClean="0">
                <a:solidFill>
                  <a:schemeClr val="tx1"/>
                </a:solidFill>
                <a:effectLst/>
                <a:latin typeface="+mn-lt"/>
                <a:ea typeface="+mn-ea"/>
                <a:cs typeface="+mn-cs"/>
              </a:rPr>
              <a:t>darle la espalda al creador</a:t>
            </a:r>
            <a:r>
              <a:rPr lang="es-ES" sz="1200" kern="1200" dirty="0" smtClean="0">
                <a:solidFill>
                  <a:schemeClr val="tx1"/>
                </a:solidFill>
                <a:effectLst/>
                <a:latin typeface="+mn-lt"/>
                <a:ea typeface="+mn-ea"/>
                <a:cs typeface="+mn-cs"/>
              </a:rPr>
              <a:t> y creerse como Dios.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Sin embargo, la </a:t>
            </a:r>
            <a:r>
              <a:rPr lang="es-ES" sz="1200" b="1" kern="1200" dirty="0" smtClean="0">
                <a:solidFill>
                  <a:schemeClr val="tx1"/>
                </a:solidFill>
                <a:effectLst/>
                <a:latin typeface="+mn-lt"/>
                <a:ea typeface="+mn-ea"/>
                <a:cs typeface="+mn-cs"/>
              </a:rPr>
              <a:t>conciencia ecológica</a:t>
            </a:r>
            <a:r>
              <a:rPr lang="es-ES" sz="1200" kern="1200" dirty="0" smtClean="0">
                <a:solidFill>
                  <a:schemeClr val="tx1"/>
                </a:solidFill>
                <a:effectLst/>
                <a:latin typeface="+mn-lt"/>
                <a:ea typeface="+mn-ea"/>
                <a:cs typeface="+mn-cs"/>
              </a:rPr>
              <a:t> debe hundir sus raíces en el </a:t>
            </a:r>
            <a:r>
              <a:rPr lang="es-ES" sz="1200" b="1" kern="1200" dirty="0" smtClean="0">
                <a:solidFill>
                  <a:schemeClr val="tx1"/>
                </a:solidFill>
                <a:effectLst/>
                <a:latin typeface="+mn-lt"/>
                <a:ea typeface="+mn-ea"/>
                <a:cs typeface="+mn-cs"/>
              </a:rPr>
              <a:t>evangelio</a:t>
            </a:r>
            <a:r>
              <a:rPr lang="es-ES" sz="1200" kern="1200" dirty="0" smtClean="0">
                <a:solidFill>
                  <a:schemeClr val="tx1"/>
                </a:solidFill>
                <a:effectLst/>
                <a:latin typeface="+mn-lt"/>
                <a:ea typeface="+mn-ea"/>
                <a:cs typeface="+mn-cs"/>
              </a:rPr>
              <a:t> de Jesucristo.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propuesta cristiana de </a:t>
            </a:r>
            <a:r>
              <a:rPr lang="es-ES" sz="1200" b="1" kern="1200" dirty="0" smtClean="0">
                <a:solidFill>
                  <a:schemeClr val="tx1"/>
                </a:solidFill>
                <a:effectLst/>
                <a:latin typeface="+mn-lt"/>
                <a:ea typeface="+mn-ea"/>
                <a:cs typeface="+mn-cs"/>
              </a:rPr>
              <a:t>fraternidad</a:t>
            </a:r>
            <a:r>
              <a:rPr lang="es-ES" sz="1200" kern="1200" dirty="0" smtClean="0">
                <a:solidFill>
                  <a:schemeClr val="tx1"/>
                </a:solidFill>
                <a:effectLst/>
                <a:latin typeface="+mn-lt"/>
                <a:ea typeface="+mn-ea"/>
                <a:cs typeface="+mn-cs"/>
              </a:rPr>
              <a:t> entre los hombres debe ampliarse hoy a la de </a:t>
            </a:r>
            <a:r>
              <a:rPr lang="es-ES" sz="1200" b="1" kern="1200" dirty="0" smtClean="0">
                <a:solidFill>
                  <a:schemeClr val="tx1"/>
                </a:solidFill>
                <a:effectLst/>
                <a:latin typeface="+mn-lt"/>
                <a:ea typeface="+mn-ea"/>
                <a:cs typeface="+mn-cs"/>
              </a:rPr>
              <a:t>comunión con</a:t>
            </a:r>
            <a:r>
              <a:rPr lang="es-ES" sz="1200" kern="1200" dirty="0" smtClean="0">
                <a:solidFill>
                  <a:schemeClr val="tx1"/>
                </a:solidFill>
                <a:effectLst/>
                <a:latin typeface="+mn-lt"/>
                <a:ea typeface="+mn-ea"/>
                <a:cs typeface="+mn-cs"/>
              </a:rPr>
              <a:t> el resto de </a:t>
            </a:r>
            <a:r>
              <a:rPr lang="es-ES" sz="1200" b="1" kern="1200" dirty="0" smtClean="0">
                <a:solidFill>
                  <a:schemeClr val="tx1"/>
                </a:solidFill>
                <a:effectLst/>
                <a:latin typeface="+mn-lt"/>
                <a:ea typeface="+mn-ea"/>
                <a:cs typeface="+mn-cs"/>
              </a:rPr>
              <a:t>la naturaleza</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27</a:t>
            </a:fld>
            <a:endParaRPr lang="es-ES"/>
          </a:p>
        </p:txBody>
      </p:sp>
    </p:spTree>
    <p:extLst>
      <p:ext uri="{BB962C8B-B14F-4D97-AF65-F5344CB8AC3E}">
        <p14:creationId xmlns:p14="http://schemas.microsoft.com/office/powerpoint/2010/main" val="1288381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es-ES_tradnl" sz="1200" b="1" u="sng" kern="1200" dirty="0" smtClean="0">
                <a:solidFill>
                  <a:schemeClr val="tx1"/>
                </a:solidFill>
                <a:effectLst/>
                <a:latin typeface="+mn-lt"/>
                <a:ea typeface="+mn-ea"/>
                <a:cs typeface="+mn-cs"/>
              </a:rPr>
              <a:t>Qué podemos hacer hoy los cristianos ante el deterioro medioambiental del planeta</a:t>
            </a:r>
            <a:r>
              <a:rPr lang="es-ES_tradnl" sz="1200" b="1"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Debemos </a:t>
            </a:r>
            <a:r>
              <a:rPr lang="es-ES_tradnl" sz="1200" b="1" kern="1200" dirty="0" smtClean="0">
                <a:solidFill>
                  <a:schemeClr val="tx1"/>
                </a:solidFill>
                <a:effectLst/>
                <a:latin typeface="+mn-lt"/>
                <a:ea typeface="+mn-ea"/>
                <a:cs typeface="+mn-cs"/>
              </a:rPr>
              <a:t>recuperar</a:t>
            </a:r>
            <a:r>
              <a:rPr lang="es-ES_tradnl" sz="1200" kern="1200" dirty="0" smtClean="0">
                <a:solidFill>
                  <a:schemeClr val="tx1"/>
                </a:solidFill>
                <a:effectLst/>
                <a:latin typeface="+mn-lt"/>
                <a:ea typeface="+mn-ea"/>
                <a:cs typeface="+mn-cs"/>
              </a:rPr>
              <a:t> nuestra verdadera </a:t>
            </a:r>
            <a:r>
              <a:rPr lang="es-ES_tradnl" sz="1200" b="1" kern="1200" dirty="0" smtClean="0">
                <a:solidFill>
                  <a:schemeClr val="tx1"/>
                </a:solidFill>
                <a:effectLst/>
                <a:latin typeface="+mn-lt"/>
                <a:ea typeface="+mn-ea"/>
                <a:cs typeface="+mn-cs"/>
              </a:rPr>
              <a:t>dimensión humana</a:t>
            </a:r>
            <a:r>
              <a:rPr lang="es-ES_tradnl" sz="1200" kern="1200" dirty="0" smtClean="0">
                <a:solidFill>
                  <a:schemeClr val="tx1"/>
                </a:solidFill>
                <a:effectLst/>
                <a:latin typeface="+mn-lt"/>
                <a:ea typeface="+mn-ea"/>
                <a:cs typeface="+mn-cs"/>
              </a:rPr>
              <a:t>, que quedó deteriorada por la Caída.</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No sólo debemos tener una </a:t>
            </a:r>
            <a:r>
              <a:rPr lang="es-ES_tradnl" sz="1200" b="1" kern="1200" dirty="0" smtClean="0">
                <a:solidFill>
                  <a:schemeClr val="tx1"/>
                </a:solidFill>
                <a:effectLst/>
                <a:latin typeface="+mn-lt"/>
                <a:ea typeface="+mn-ea"/>
                <a:cs typeface="+mn-cs"/>
              </a:rPr>
              <a:t>relación renovada</a:t>
            </a:r>
            <a:r>
              <a:rPr lang="es-ES_tradnl" sz="1200" kern="1200" dirty="0" smtClean="0">
                <a:solidFill>
                  <a:schemeClr val="tx1"/>
                </a:solidFill>
                <a:effectLst/>
                <a:latin typeface="+mn-lt"/>
                <a:ea typeface="+mn-ea"/>
                <a:cs typeface="+mn-cs"/>
              </a:rPr>
              <a:t> con nuestro Creador, sino también con los demás seres humanos y con el resto de la creación.</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Necesitamos una nueva </a:t>
            </a:r>
            <a:r>
              <a:rPr lang="es-ES_tradnl" sz="1200" b="1" kern="1200" dirty="0" smtClean="0">
                <a:solidFill>
                  <a:schemeClr val="tx1"/>
                </a:solidFill>
                <a:effectLst/>
                <a:latin typeface="+mn-lt"/>
                <a:ea typeface="+mn-ea"/>
                <a:cs typeface="+mn-cs"/>
              </a:rPr>
              <a:t>conciencia ecológica</a:t>
            </a:r>
            <a:r>
              <a:rPr lang="es-ES_tradnl" sz="1200" kern="1200" dirty="0" smtClean="0">
                <a:solidFill>
                  <a:schemeClr val="tx1"/>
                </a:solidFill>
                <a:effectLst/>
                <a:latin typeface="+mn-lt"/>
                <a:ea typeface="+mn-ea"/>
                <a:cs typeface="+mn-cs"/>
              </a:rPr>
              <a:t> que se traduzca en un </a:t>
            </a:r>
            <a:r>
              <a:rPr lang="es-ES_tradnl" sz="1200" b="1" kern="1200" dirty="0" smtClean="0">
                <a:solidFill>
                  <a:schemeClr val="tx1"/>
                </a:solidFill>
                <a:effectLst/>
                <a:latin typeface="+mn-lt"/>
                <a:ea typeface="+mn-ea"/>
                <a:cs typeface="+mn-cs"/>
              </a:rPr>
              <a:t>comportamiento práctico</a:t>
            </a:r>
            <a:r>
              <a:rPr lang="es-ES_tradnl" sz="1200" kern="1200" dirty="0" smtClean="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28</a:t>
            </a:fld>
            <a:endParaRPr lang="es-ES"/>
          </a:p>
        </p:txBody>
      </p:sp>
    </p:spTree>
    <p:extLst>
      <p:ext uri="{BB962C8B-B14F-4D97-AF65-F5344CB8AC3E}">
        <p14:creationId xmlns:p14="http://schemas.microsoft.com/office/powerpoint/2010/main" val="4087531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Esta concienciación empieza por uno mismo, dando ejemplo de cómo tratamos los </a:t>
            </a:r>
            <a:r>
              <a:rPr lang="es-ES_tradnl" sz="1200" b="1" kern="1200" dirty="0" smtClean="0">
                <a:solidFill>
                  <a:schemeClr val="tx1"/>
                </a:solidFill>
                <a:effectLst/>
                <a:latin typeface="+mn-lt"/>
                <a:ea typeface="+mn-ea"/>
                <a:cs typeface="+mn-cs"/>
              </a:rPr>
              <a:t>residuos</a:t>
            </a:r>
            <a:r>
              <a:rPr lang="es-ES_tradnl" sz="1200" kern="1200" dirty="0" smtClean="0">
                <a:solidFill>
                  <a:schemeClr val="tx1"/>
                </a:solidFill>
                <a:effectLst/>
                <a:latin typeface="+mn-lt"/>
                <a:ea typeface="+mn-ea"/>
                <a:cs typeface="+mn-cs"/>
              </a:rPr>
              <a:t>, el agua, los </a:t>
            </a:r>
            <a:r>
              <a:rPr lang="es-ES_tradnl" sz="1200" b="1" kern="1200" dirty="0" smtClean="0">
                <a:solidFill>
                  <a:schemeClr val="tx1"/>
                </a:solidFill>
                <a:effectLst/>
                <a:latin typeface="+mn-lt"/>
                <a:ea typeface="+mn-ea"/>
                <a:cs typeface="+mn-cs"/>
              </a:rPr>
              <a:t>recursos</a:t>
            </a:r>
            <a:r>
              <a:rPr lang="es-ES_tradnl" sz="1200" kern="1200" dirty="0" smtClean="0">
                <a:solidFill>
                  <a:schemeClr val="tx1"/>
                </a:solidFill>
                <a:effectLst/>
                <a:latin typeface="+mn-lt"/>
                <a:ea typeface="+mn-ea"/>
                <a:cs typeface="+mn-cs"/>
              </a:rPr>
              <a:t> que tenemos a nuestro alcance,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-cómo nos oponemos y </a:t>
            </a:r>
            <a:r>
              <a:rPr lang="es-ES_tradnl" sz="1200" b="1" kern="1200" dirty="0" smtClean="0">
                <a:solidFill>
                  <a:schemeClr val="tx1"/>
                </a:solidFill>
                <a:effectLst/>
                <a:latin typeface="+mn-lt"/>
                <a:ea typeface="+mn-ea"/>
                <a:cs typeface="+mn-cs"/>
              </a:rPr>
              <a:t>dejamos de comprar</a:t>
            </a:r>
            <a:r>
              <a:rPr lang="es-ES_tradnl" sz="1200" kern="1200" dirty="0" smtClean="0">
                <a:solidFill>
                  <a:schemeClr val="tx1"/>
                </a:solidFill>
                <a:effectLst/>
                <a:latin typeface="+mn-lt"/>
                <a:ea typeface="+mn-ea"/>
                <a:cs typeface="+mn-cs"/>
              </a:rPr>
              <a:t> productos procedentes de países donde </a:t>
            </a:r>
            <a:r>
              <a:rPr lang="es-ES_tradnl" sz="1200" b="1" kern="1200" dirty="0" smtClean="0">
                <a:solidFill>
                  <a:schemeClr val="tx1"/>
                </a:solidFill>
                <a:effectLst/>
                <a:latin typeface="+mn-lt"/>
                <a:ea typeface="+mn-ea"/>
                <a:cs typeface="+mn-cs"/>
              </a:rPr>
              <a:t>esclavizan a los niños</a:t>
            </a:r>
            <a:r>
              <a:rPr lang="es-ES_tradnl" sz="1200" kern="1200" dirty="0" smtClean="0">
                <a:solidFill>
                  <a:schemeClr val="tx1"/>
                </a:solidFill>
                <a:effectLst/>
                <a:latin typeface="+mn-lt"/>
                <a:ea typeface="+mn-ea"/>
                <a:cs typeface="+mn-cs"/>
              </a:rPr>
              <a:t> (declaración de </a:t>
            </a:r>
            <a:r>
              <a:rPr lang="es-ES_tradnl" sz="1200" u="sng" kern="1200" dirty="0" smtClean="0">
                <a:solidFill>
                  <a:schemeClr val="tx1"/>
                </a:solidFill>
                <a:effectLst/>
                <a:latin typeface="+mn-lt"/>
                <a:ea typeface="+mn-ea"/>
                <a:cs typeface="+mn-cs"/>
              </a:rPr>
              <a:t>Nestlé de 2009</a:t>
            </a:r>
            <a:r>
              <a:rPr lang="es-ES_tradnl" sz="1200" kern="1200" dirty="0" smtClean="0">
                <a:solidFill>
                  <a:schemeClr val="tx1"/>
                </a:solidFill>
                <a:effectLst/>
                <a:latin typeface="+mn-lt"/>
                <a:ea typeface="+mn-ea"/>
                <a:cs typeface="+mn-cs"/>
              </a:rPr>
              <a:t>).</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NESTLÉ: </a:t>
            </a:r>
            <a:r>
              <a:rPr lang="es-ES" sz="1200" kern="1200" dirty="0" smtClean="0">
                <a:solidFill>
                  <a:schemeClr val="tx1"/>
                </a:solidFill>
                <a:latin typeface="+mn-lt"/>
                <a:ea typeface="+mn-ea"/>
                <a:cs typeface="+mn-cs"/>
              </a:rPr>
              <a:t>Revelador y valiente reportaje danés titulado “El lado oscuro del chocolate</a:t>
            </a:r>
            <a:r>
              <a:rPr lang="es-ES" sz="1200" kern="1200" dirty="0" smtClean="0">
                <a:solidFill>
                  <a:schemeClr val="tx1"/>
                </a:solidFill>
                <a:latin typeface="+mn-lt"/>
                <a:ea typeface="+mn-ea"/>
                <a:cs typeface="+mn-cs"/>
                <a:hlinkClick r:id="rId3"/>
              </a:rPr>
              <a:t>” The Dark side of chocolate (2010)” realizado por </a:t>
            </a:r>
            <a:r>
              <a:rPr lang="es-ES" sz="1200" kern="1200" dirty="0" smtClean="0">
                <a:solidFill>
                  <a:schemeClr val="tx1"/>
                </a:solidFill>
                <a:latin typeface="+mn-lt"/>
                <a:ea typeface="+mn-ea"/>
                <a:cs typeface="+mn-cs"/>
                <a:hlinkClick r:id="rId4"/>
              </a:rPr>
              <a:t>Miki Mistrati sobre la realidad en las plantaciones de cacao y cómo </a:t>
            </a:r>
            <a:r>
              <a:rPr lang="es-ES" sz="1200" b="1" kern="1200" dirty="0" smtClean="0">
                <a:solidFill>
                  <a:schemeClr val="tx1"/>
                </a:solidFill>
                <a:latin typeface="+mn-lt"/>
                <a:ea typeface="+mn-ea"/>
                <a:cs typeface="+mn-cs"/>
                <a:hlinkClick r:id="rId4"/>
              </a:rPr>
              <a:t>la industria del chocolate</a:t>
            </a:r>
            <a:r>
              <a:rPr lang="es-ES" sz="1200" b="0" kern="1200" dirty="0" smtClean="0">
                <a:solidFill>
                  <a:schemeClr val="tx1"/>
                </a:solidFill>
                <a:latin typeface="+mn-lt"/>
                <a:ea typeface="+mn-ea"/>
                <a:cs typeface="+mn-cs"/>
                <a:hlinkClick r:id="rId4"/>
              </a:rPr>
              <a:t>, sus fabricantes, marcas como Nestlé, Mars y otras, </a:t>
            </a:r>
            <a:r>
              <a:rPr lang="es-ES" sz="1200" b="1" kern="1200" dirty="0" smtClean="0">
                <a:solidFill>
                  <a:schemeClr val="tx1"/>
                </a:solidFill>
                <a:latin typeface="+mn-lt"/>
                <a:ea typeface="+mn-ea"/>
                <a:cs typeface="+mn-cs"/>
                <a:hlinkClick r:id="rId4"/>
              </a:rPr>
              <a:t>toleran el tráfico de niños y su trabajo como esclavos</a:t>
            </a:r>
            <a:r>
              <a:rPr lang="es-ES" sz="1200" b="0" kern="1200" dirty="0" smtClean="0">
                <a:solidFill>
                  <a:schemeClr val="tx1"/>
                </a:solidFill>
                <a:latin typeface="+mn-lt"/>
                <a:ea typeface="+mn-ea"/>
                <a:cs typeface="+mn-cs"/>
                <a:hlinkClick r:id="rId4"/>
              </a:rPr>
              <a:t> en las plantaciones de Costa de Márfil. Proviniendo de este país alrededor de un 40% de la producción mundial del cacao.</a:t>
            </a:r>
            <a:endParaRPr lang="es-ES" sz="1200" b="0" kern="1200" dirty="0" smtClean="0">
              <a:solidFill>
                <a:schemeClr val="tx1"/>
              </a:solidFill>
              <a:latin typeface="+mn-lt"/>
              <a:ea typeface="+mn-ea"/>
              <a:cs typeface="+mn-cs"/>
            </a:endParaRPr>
          </a:p>
          <a:p>
            <a:endParaRPr lang="es-ES" sz="1200" b="0" kern="1200" dirty="0" smtClean="0">
              <a:solidFill>
                <a:schemeClr val="tx1"/>
              </a:solidFill>
              <a:effectLst/>
              <a:latin typeface="+mn-lt"/>
              <a:ea typeface="+mn-ea"/>
              <a:cs typeface="+mn-cs"/>
            </a:endParaRPr>
          </a:p>
          <a:p>
            <a:r>
              <a:rPr lang="es-ES" sz="1200" b="1" kern="1200" dirty="0" smtClean="0">
                <a:solidFill>
                  <a:schemeClr val="tx1"/>
                </a:solidFill>
                <a:latin typeface="+mn-lt"/>
                <a:ea typeface="+mn-ea"/>
                <a:cs typeface="+mn-cs"/>
              </a:rPr>
              <a:t>¿Qué es lo que hace Nestlé ante las acusaciones?</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29</a:t>
            </a:fld>
            <a:endParaRPr lang="es-ES"/>
          </a:p>
        </p:txBody>
      </p:sp>
    </p:spTree>
    <p:extLst>
      <p:ext uri="{BB962C8B-B14F-4D97-AF65-F5344CB8AC3E}">
        <p14:creationId xmlns:p14="http://schemas.microsoft.com/office/powerpoint/2010/main" val="2547041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latin typeface="+mn-lt"/>
                <a:ea typeface="+mn-ea"/>
                <a:cs typeface="+mn-cs"/>
              </a:rPr>
              <a:t>En realidad ya lo conocemos de sobra, dicen que van a hacer pero ¡Son palabras vacías!, yo por mi parte ¡QUIERO VER ACCIONES!. En algún momento de este año la FLA, publicará nuevos resultados sobre el trabajo infantil y Nestlé. Lo estamos esperando ansiosamente.</a:t>
            </a:r>
            <a:endParaRPr lang="es-ES" sz="1200" b="0" kern="120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PD: A ver cómo realizan el tal denominado “control de daños” y la renovación de la imagen. Ya son muchos, los  escándalos de Nestlé</a:t>
            </a:r>
          </a:p>
          <a:p>
            <a:r>
              <a:rPr lang="es-ES" sz="1200" b="0" kern="1200" dirty="0" smtClean="0">
                <a:solidFill>
                  <a:schemeClr val="tx1"/>
                </a:solidFill>
                <a:latin typeface="+mn-lt"/>
                <a:ea typeface="+mn-ea"/>
                <a:cs typeface="+mn-cs"/>
              </a:rPr>
              <a:t>Recuerda:  </a:t>
            </a:r>
            <a:r>
              <a:rPr lang="es-ES" sz="1200" b="1" kern="1200" dirty="0" smtClean="0">
                <a:solidFill>
                  <a:schemeClr val="tx1"/>
                </a:solidFill>
                <a:latin typeface="+mn-lt"/>
                <a:ea typeface="+mn-ea"/>
                <a:cs typeface="+mn-cs"/>
              </a:rPr>
              <a:t>“Cada vez que compramos algo estamos expresando nuestra opinión sobre como queremos que sean las cosas”</a:t>
            </a:r>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30</a:t>
            </a:fld>
            <a:endParaRPr lang="es-ES"/>
          </a:p>
        </p:txBody>
      </p:sp>
    </p:spTree>
    <p:extLst>
      <p:ext uri="{BB962C8B-B14F-4D97-AF65-F5344CB8AC3E}">
        <p14:creationId xmlns:p14="http://schemas.microsoft.com/office/powerpoint/2010/main" val="361465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just" rtl="0"/>
            <a:r>
              <a:rPr lang="es-ES" sz="1200" b="0" i="0" u="none" strike="noStrike" baseline="0" dirty="0" smtClean="0">
                <a:latin typeface="Arial"/>
                <a:ea typeface="ＭＳ 明朝"/>
              </a:rPr>
              <a:t>La palabra </a:t>
            </a:r>
            <a:r>
              <a:rPr lang="es-ES" sz="1200" b="1" i="0" u="none" strike="noStrike" baseline="0" dirty="0" smtClean="0">
                <a:latin typeface="Arial"/>
                <a:ea typeface="ＭＳ 明朝"/>
              </a:rPr>
              <a:t>“ecología”</a:t>
            </a:r>
            <a:r>
              <a:rPr lang="es-ES" sz="1200" b="0" i="0" u="none" strike="noStrike" baseline="0" dirty="0" smtClean="0">
                <a:latin typeface="Arial"/>
                <a:ea typeface="ＭＳ 明朝"/>
              </a:rPr>
              <a:t> procede de dos raíces griegas, </a:t>
            </a:r>
            <a:r>
              <a:rPr lang="es-ES" sz="1200" b="1" i="1" u="none" strike="noStrike" baseline="0" dirty="0" err="1" smtClean="0">
                <a:latin typeface="Arial"/>
                <a:ea typeface="ＭＳ 明朝"/>
              </a:rPr>
              <a:t>oikos</a:t>
            </a:r>
            <a:r>
              <a:rPr lang="es-ES" sz="1200" b="1" i="0" u="none" strike="noStrike" baseline="0" dirty="0" smtClean="0">
                <a:latin typeface="Arial"/>
                <a:ea typeface="ＭＳ 明朝"/>
              </a:rPr>
              <a:t> </a:t>
            </a:r>
            <a:r>
              <a:rPr lang="es-ES" sz="1200" b="0" i="0" u="none" strike="noStrike" baseline="0" dirty="0" smtClean="0">
                <a:latin typeface="Arial"/>
                <a:ea typeface="ＭＳ 明朝"/>
              </a:rPr>
              <a:t>(casa/hogar) y </a:t>
            </a:r>
            <a:r>
              <a:rPr lang="es-ES" sz="1200" b="1" i="1" u="none" strike="noStrike" baseline="0" dirty="0" smtClean="0">
                <a:latin typeface="Arial"/>
                <a:ea typeface="ＭＳ 明朝"/>
              </a:rPr>
              <a:t>logos</a:t>
            </a:r>
            <a:r>
              <a:rPr lang="es-ES" sz="1200" b="0" i="0" u="none" strike="noStrike" baseline="0" dirty="0" smtClean="0">
                <a:latin typeface="Arial"/>
                <a:ea typeface="ＭＳ 明朝"/>
              </a:rPr>
              <a:t> (estudio). </a:t>
            </a:r>
          </a:p>
          <a:p>
            <a:pPr marR="0" algn="just" rtl="0"/>
            <a:endParaRPr lang="es-ES" sz="1200" b="0" i="0" u="none" strike="noStrike" baseline="0" dirty="0" smtClean="0">
              <a:latin typeface="Arial"/>
              <a:ea typeface="ＭＳ 明朝"/>
            </a:endParaRPr>
          </a:p>
          <a:p>
            <a:pPr marR="0" algn="just" rtl="0"/>
            <a:r>
              <a:rPr lang="es-ES" sz="1200" b="0" i="0" u="none" strike="noStrike" baseline="0" dirty="0" smtClean="0">
                <a:latin typeface="Arial"/>
                <a:ea typeface="ＭＳ 明朝"/>
              </a:rPr>
              <a:t>	Su sentido sería por tanto el </a:t>
            </a:r>
            <a:r>
              <a:rPr lang="es-ES" sz="1200" b="1" i="0" u="none" strike="noStrike" baseline="0" dirty="0" smtClean="0">
                <a:latin typeface="Arial"/>
                <a:ea typeface="ＭＳ 明朝"/>
              </a:rPr>
              <a:t>estudio científico</a:t>
            </a:r>
            <a:r>
              <a:rPr lang="es-ES" sz="1200" b="0" i="0" u="none" strike="noStrike" baseline="0" dirty="0" smtClean="0">
                <a:latin typeface="Arial"/>
                <a:ea typeface="ＭＳ 明朝"/>
              </a:rPr>
              <a:t> de los elementos que constituyen el </a:t>
            </a:r>
            <a:r>
              <a:rPr lang="es-ES" sz="1200" b="1" i="0" u="none" strike="noStrike" baseline="0" dirty="0" smtClean="0">
                <a:latin typeface="Arial"/>
                <a:ea typeface="ＭＳ 明朝"/>
              </a:rPr>
              <a:t>hogar de los organismos</a:t>
            </a:r>
            <a:r>
              <a:rPr lang="es-ES" sz="1200" b="0" i="0" u="none" strike="noStrike" baseline="0" dirty="0" smtClean="0">
                <a:latin typeface="Arial"/>
                <a:ea typeface="ＭＳ 明朝"/>
              </a:rPr>
              <a:t>, así como las </a:t>
            </a:r>
            <a:r>
              <a:rPr lang="es-ES" sz="1200" b="1" i="0" u="none" strike="noStrike" baseline="0" dirty="0" smtClean="0">
                <a:latin typeface="Arial"/>
                <a:ea typeface="ＭＳ 明朝"/>
              </a:rPr>
              <a:t>relaciones</a:t>
            </a:r>
            <a:r>
              <a:rPr lang="es-ES" sz="1200" b="0" i="0" u="none" strike="noStrike" baseline="0" dirty="0" smtClean="0">
                <a:latin typeface="Arial"/>
                <a:ea typeface="ＭＳ 明朝"/>
              </a:rPr>
              <a:t> de estos elementos con los propios organismos. </a:t>
            </a:r>
          </a:p>
          <a:p>
            <a:pPr marR="0" algn="just" rtl="0"/>
            <a:r>
              <a:rPr lang="es-ES" sz="1200" b="0" i="0" u="none" strike="noStrike" baseline="0" dirty="0" smtClean="0">
                <a:latin typeface="Arial"/>
                <a:ea typeface="ＭＳ 明朝"/>
              </a:rPr>
              <a:t>El primero en utilizar este término fue el biólogo alemán </a:t>
            </a:r>
            <a:r>
              <a:rPr lang="es-ES" sz="1200" b="1" i="0" u="none" strike="noStrike" baseline="0" dirty="0" smtClean="0">
                <a:latin typeface="Arial"/>
                <a:ea typeface="ＭＳ 明朝"/>
              </a:rPr>
              <a:t>Ernst H. Haeckel </a:t>
            </a:r>
            <a:r>
              <a:rPr lang="es-ES" sz="1200" b="0" i="0" u="none" strike="noStrike" baseline="0" dirty="0" smtClean="0">
                <a:latin typeface="Arial"/>
                <a:ea typeface="ＭＳ 明朝"/>
              </a:rPr>
              <a:t>en el año 1869. </a:t>
            </a:r>
          </a:p>
          <a:p>
            <a:pPr marR="0" algn="just" rtl="0"/>
            <a:endParaRPr lang="es-ES" sz="1200" b="0" i="0" u="none" strike="noStrike" baseline="0" dirty="0" smtClean="0">
              <a:latin typeface="Arial"/>
              <a:ea typeface="ＭＳ 明朝"/>
            </a:endParaRPr>
          </a:p>
          <a:p>
            <a:pPr marR="0" algn="just" rtl="0"/>
            <a:r>
              <a:rPr lang="es-ES" sz="1200" b="0" i="0" u="none" strike="noStrike" baseline="0" dirty="0" smtClean="0">
                <a:latin typeface="Arial"/>
                <a:ea typeface="ＭＳ 明朝"/>
              </a:rPr>
              <a:t>	En su opinión la </a:t>
            </a:r>
            <a:r>
              <a:rPr lang="es-ES" sz="1200" b="1" i="0" u="none" strike="noStrike" baseline="0" dirty="0" smtClean="0">
                <a:latin typeface="Arial"/>
                <a:ea typeface="ＭＳ 明朝"/>
              </a:rPr>
              <a:t>ecología</a:t>
            </a:r>
            <a:r>
              <a:rPr lang="es-ES" sz="1200" b="0" i="0" u="none" strike="noStrike" baseline="0" dirty="0" smtClean="0">
                <a:latin typeface="Arial"/>
                <a:ea typeface="ＭＳ 明朝"/>
              </a:rPr>
              <a:t> sería “</a:t>
            </a:r>
            <a:r>
              <a:rPr lang="es-ES" sz="1200" b="0" i="0" u="sng" strike="noStrike" baseline="0" dirty="0" smtClean="0">
                <a:latin typeface="Arial"/>
                <a:ea typeface="ＭＳ 明朝"/>
              </a:rPr>
              <a:t>el estudio de las relaciones de un organismo con su ambiente inorgánico u orgánico, en particular el estudio de las relaciones de tipo positivo o “amistoso” y de tipo negativo (enemigos) con las plantas y animales con los que convive</a:t>
            </a:r>
            <a:r>
              <a:rPr lang="es-ES" sz="1200" b="0" i="0" u="none" strike="noStrike" baseline="0" dirty="0" smtClean="0">
                <a:latin typeface="Arial"/>
                <a:ea typeface="ＭＳ 明朝"/>
              </a:rPr>
              <a:t>” (</a:t>
            </a:r>
            <a:r>
              <a:rPr lang="es-ES" sz="1200" b="0" i="0" u="none" strike="noStrike" baseline="0" dirty="0" err="1" smtClean="0">
                <a:latin typeface="Arial"/>
                <a:ea typeface="ＭＳ 明朝"/>
              </a:rPr>
              <a:t>Margalef</a:t>
            </a:r>
            <a:r>
              <a:rPr lang="es-ES" sz="1200" b="0" i="0" u="none" strike="noStrike" baseline="0" dirty="0" smtClean="0">
                <a:latin typeface="Arial"/>
                <a:ea typeface="ＭＳ 明朝"/>
              </a:rPr>
              <a:t>, 1974: 1). </a:t>
            </a:r>
          </a:p>
          <a:p>
            <a:pPr marR="0" algn="just" rtl="0"/>
            <a:endParaRPr lang="es-ES" sz="1200" b="0" i="0" u="none" strike="noStrike" baseline="0" dirty="0" smtClean="0">
              <a:latin typeface="Arial"/>
              <a:ea typeface="ＭＳ 明朝"/>
            </a:endParaRPr>
          </a:p>
          <a:p>
            <a:pPr marR="0" algn="just" rtl="0"/>
            <a:r>
              <a:rPr lang="es-ES" sz="1200" b="0" i="0" u="none" strike="noStrike" baseline="0" dirty="0" smtClean="0">
                <a:latin typeface="Arial"/>
                <a:ea typeface="ＭＳ 明朝"/>
              </a:rPr>
              <a:t>	Esta intrincada </a:t>
            </a:r>
            <a:r>
              <a:rPr lang="es-ES" sz="1200" b="1" i="0" u="none" strike="noStrike" baseline="0" dirty="0" smtClean="0">
                <a:latin typeface="Arial"/>
                <a:ea typeface="ＭＳ 明朝"/>
              </a:rPr>
              <a:t>red de relaciones</a:t>
            </a:r>
            <a:r>
              <a:rPr lang="es-ES" sz="1200" b="0" i="0" u="none" strike="noStrike" baseline="0" dirty="0" smtClean="0">
                <a:latin typeface="Arial"/>
                <a:ea typeface="ＭＳ 明朝"/>
              </a:rPr>
              <a:t> que existen en los seres vivos, entre sí y con el lugar donde habitan, suele tender casi siempre hacia </a:t>
            </a:r>
            <a:r>
              <a:rPr lang="es-ES" sz="1200" b="1" i="0" u="none" strike="noStrike" baseline="0" dirty="0" smtClean="0">
                <a:latin typeface="Arial"/>
                <a:ea typeface="ＭＳ 明朝"/>
              </a:rPr>
              <a:t>el equilibrio</a:t>
            </a:r>
            <a:r>
              <a:rPr lang="es-ES" sz="1200" b="0" i="0" u="none" strike="noStrike" baseline="0" dirty="0" smtClean="0">
                <a:latin typeface="Arial"/>
                <a:ea typeface="ＭＳ 明朝"/>
              </a:rPr>
              <a:t>. </a:t>
            </a:r>
          </a:p>
          <a:p>
            <a:pPr marR="0" algn="just" rtl="0"/>
            <a:endParaRPr lang="es-ES" sz="1200" b="0" i="0" u="none" strike="noStrike" baseline="0" dirty="0" smtClean="0">
              <a:latin typeface="Arial"/>
              <a:ea typeface="ＭＳ 明朝"/>
            </a:endParaRPr>
          </a:p>
          <a:p>
            <a:pPr marR="0" algn="just" rtl="0"/>
            <a:r>
              <a:rPr lang="es-ES" sz="1200" b="0" i="0" u="none" strike="noStrike" baseline="0" dirty="0" smtClean="0">
                <a:latin typeface="Arial"/>
                <a:ea typeface="ＭＳ 明朝"/>
              </a:rPr>
              <a:t>	No obstante, tal </a:t>
            </a:r>
            <a:r>
              <a:rPr lang="es-ES" sz="1200" b="1" i="0" u="none" strike="noStrike" baseline="0" dirty="0" smtClean="0">
                <a:latin typeface="Arial"/>
                <a:ea typeface="ＭＳ 明朝"/>
              </a:rPr>
              <a:t>armonía</a:t>
            </a:r>
            <a:r>
              <a:rPr lang="es-ES" sz="1200" b="0" i="0" u="none" strike="noStrike" baseline="0" dirty="0" smtClean="0">
                <a:latin typeface="Arial"/>
                <a:ea typeface="ＭＳ 明朝"/>
              </a:rPr>
              <a:t> puede verse alterada drásticamente cuando intervienen </a:t>
            </a:r>
            <a:r>
              <a:rPr lang="es-ES" sz="1200" b="1" i="0" u="none" strike="noStrike" baseline="0" dirty="0" smtClean="0">
                <a:latin typeface="Arial"/>
                <a:ea typeface="ＭＳ 明朝"/>
              </a:rPr>
              <a:t>agentes extraños al ecosistema</a:t>
            </a:r>
            <a:r>
              <a:rPr lang="es-ES" sz="1200" b="0" i="0" u="none" strike="noStrike" baseline="0" dirty="0" smtClean="0">
                <a:latin typeface="Arial"/>
                <a:ea typeface="ＭＳ 明朝"/>
              </a:rPr>
              <a:t>, como pueden ser las </a:t>
            </a:r>
            <a:r>
              <a:rPr lang="es-ES" sz="1200" b="1" i="0" u="none" strike="noStrike" baseline="0" dirty="0" smtClean="0">
                <a:latin typeface="Arial"/>
                <a:ea typeface="ＭＳ 明朝"/>
              </a:rPr>
              <a:t>catástrofes naturales</a:t>
            </a:r>
            <a:r>
              <a:rPr lang="es-ES" sz="1200" b="0" i="0" u="none" strike="noStrike" baseline="0" dirty="0" smtClean="0">
                <a:latin typeface="Arial"/>
                <a:ea typeface="ＭＳ 明朝"/>
              </a:rPr>
              <a:t> o la actividad desordenada de la </a:t>
            </a:r>
            <a:r>
              <a:rPr lang="es-ES" sz="1200" b="1" i="0" u="none" strike="noStrike" baseline="0" dirty="0" smtClean="0">
                <a:latin typeface="Arial"/>
                <a:ea typeface="ＭＳ 明朝"/>
              </a:rPr>
              <a:t>humanidad</a:t>
            </a:r>
            <a:r>
              <a:rPr lang="es-ES" sz="1200" b="0" i="0" u="none" strike="noStrike" baseline="0" dirty="0" smtClean="0">
                <a:latin typeface="Arial"/>
                <a:ea typeface="ＭＳ 明朝"/>
              </a:rPr>
              <a:t>.</a:t>
            </a:r>
          </a:p>
          <a:p>
            <a:pPr marR="0" algn="just" rtl="0"/>
            <a:endParaRPr lang="es-ES" sz="1200" b="0" i="0" u="none" strike="noStrike" baseline="0" dirty="0" smtClean="0">
              <a:latin typeface="Arial"/>
              <a:ea typeface="ＭＳ 明朝"/>
            </a:endParaRPr>
          </a:p>
          <a:p>
            <a:pPr marR="0" algn="just" rtl="0"/>
            <a:r>
              <a:rPr lang="es-ES" sz="1200" b="0" i="0" u="none" strike="noStrike" baseline="0" dirty="0" smtClean="0">
                <a:latin typeface="Arial"/>
                <a:ea typeface="ＭＳ 明朝"/>
              </a:rPr>
              <a:t>¿</a:t>
            </a:r>
            <a:r>
              <a:rPr lang="es-ES" sz="1200" b="0" i="0" u="sng" strike="noStrike" baseline="0" dirty="0" smtClean="0">
                <a:latin typeface="Arial"/>
                <a:ea typeface="ＭＳ 明朝"/>
              </a:rPr>
              <a:t>Qué significa </a:t>
            </a:r>
            <a:r>
              <a:rPr lang="es-ES" sz="1200" b="1" i="0" u="sng" strike="noStrike" baseline="0" dirty="0" smtClean="0">
                <a:latin typeface="Arial"/>
                <a:ea typeface="ＭＳ 明朝"/>
              </a:rPr>
              <a:t>ecologismo</a:t>
            </a:r>
            <a:r>
              <a:rPr lang="es-ES" sz="1200" b="0" i="0" u="none" strike="noStrike" baseline="0" dirty="0" smtClean="0">
                <a:latin typeface="Arial"/>
                <a:ea typeface="ＭＳ 明朝"/>
              </a:rPr>
              <a:t>?</a:t>
            </a:r>
          </a:p>
          <a:p>
            <a:pPr marR="0" algn="just" rtl="0"/>
            <a:endParaRPr lang="es-ES" sz="1200" b="0" i="0" u="none" strike="noStrike" baseline="0" dirty="0" smtClean="0">
              <a:latin typeface="Arial"/>
              <a:ea typeface="ＭＳ 明朝"/>
            </a:endParaRPr>
          </a:p>
          <a:p>
            <a:pPr marR="0" algn="just" rtl="0"/>
            <a:r>
              <a:rPr lang="es-ES" sz="1200" b="0" i="0" u="none" strike="noStrike" baseline="0" dirty="0" smtClean="0">
                <a:latin typeface="Arial"/>
                <a:ea typeface="ＭＳ 明朝"/>
              </a:rPr>
              <a:t>	La </a:t>
            </a:r>
            <a:r>
              <a:rPr lang="es-ES" sz="1200" b="1" i="0" u="none" strike="noStrike" baseline="0" dirty="0" smtClean="0">
                <a:latin typeface="Arial"/>
                <a:ea typeface="ＭＳ 明朝"/>
              </a:rPr>
              <a:t>ecología </a:t>
            </a:r>
            <a:r>
              <a:rPr lang="es-ES" sz="1200" b="0" i="0" u="none" strike="noStrike" baseline="0" dirty="0" smtClean="0">
                <a:latin typeface="Arial"/>
                <a:ea typeface="ＭＳ 明朝"/>
              </a:rPr>
              <a:t>es una ciencia que estudia el medio ambiente, mientras que el </a:t>
            </a:r>
            <a:r>
              <a:rPr lang="es-ES" sz="1200" b="1" i="0" u="none" strike="noStrike" baseline="0" dirty="0" smtClean="0">
                <a:latin typeface="Arial"/>
                <a:ea typeface="ＭＳ 明朝"/>
              </a:rPr>
              <a:t>ecologismo</a:t>
            </a:r>
            <a:r>
              <a:rPr lang="es-ES" sz="1200" b="0" i="0" u="none" strike="noStrike" baseline="0" dirty="0" smtClean="0">
                <a:latin typeface="Arial"/>
                <a:ea typeface="ＭＳ 明朝"/>
              </a:rPr>
              <a:t> es un movimiento social de defensa del medio ambiente.</a:t>
            </a:r>
          </a:p>
          <a:p>
            <a:pPr marR="0" algn="just" rtl="0"/>
            <a:endParaRPr lang="es-ES" sz="1200" b="0" i="0" u="none" strike="noStrike" baseline="0" dirty="0" smtClean="0">
              <a:latin typeface="Arial"/>
              <a:ea typeface="ＭＳ 明朝"/>
            </a:endParaRPr>
          </a:p>
          <a:p>
            <a:pPr marR="0" algn="just" rtl="0"/>
            <a:r>
              <a:rPr lang="es-ES" sz="1200" b="0" i="0" u="none" strike="noStrike" baseline="0" dirty="0" smtClean="0">
                <a:latin typeface="Arial"/>
                <a:ea typeface="ＭＳ 明朝"/>
              </a:rPr>
              <a:t>	El </a:t>
            </a:r>
            <a:r>
              <a:rPr lang="es-ES" sz="1200" b="1" i="0" u="none" strike="noStrike" baseline="0" dirty="0" smtClean="0">
                <a:latin typeface="Arial"/>
                <a:ea typeface="ＭＳ 明朝"/>
              </a:rPr>
              <a:t>movimiento ecologista</a:t>
            </a:r>
            <a:r>
              <a:rPr lang="es-ES" sz="1200" b="0" i="0" u="none" strike="noStrike" baseline="0" dirty="0" smtClean="0">
                <a:latin typeface="Arial"/>
                <a:ea typeface="ＭＳ 明朝"/>
              </a:rPr>
              <a:t> (en ocasiones llamado el </a:t>
            </a:r>
            <a:r>
              <a:rPr lang="es-ES" sz="1200" b="1" i="0" u="none" strike="noStrike" baseline="0" dirty="0" smtClean="0">
                <a:latin typeface="Arial"/>
                <a:ea typeface="ＭＳ 明朝"/>
              </a:rPr>
              <a:t>movimiento verde</a:t>
            </a:r>
            <a:r>
              <a:rPr lang="es-ES" sz="1200" b="0" i="0" u="none" strike="noStrike" baseline="0" dirty="0" smtClean="0">
                <a:latin typeface="Arial"/>
                <a:ea typeface="ＭＳ 明朝"/>
              </a:rPr>
              <a:t> o </a:t>
            </a:r>
            <a:r>
              <a:rPr lang="es-ES" sz="1200" b="1" i="0" u="none" strike="noStrike" baseline="0" dirty="0" smtClean="0">
                <a:latin typeface="Arial"/>
                <a:ea typeface="ＭＳ 明朝"/>
              </a:rPr>
              <a:t>ambientalista</a:t>
            </a:r>
            <a:r>
              <a:rPr lang="es-ES" sz="1200" b="0" i="0" u="none" strike="noStrike" baseline="0" dirty="0" smtClean="0">
                <a:latin typeface="Arial"/>
                <a:ea typeface="ＭＳ 明朝"/>
              </a:rPr>
              <a:t>) es un variado </a:t>
            </a:r>
            <a:r>
              <a:rPr lang="es-ES" sz="1200" b="1" i="0" u="none" strike="noStrike" baseline="0" dirty="0" smtClean="0">
                <a:latin typeface="Arial"/>
                <a:ea typeface="ＭＳ 明朝"/>
              </a:rPr>
              <a:t>movimiento político</a:t>
            </a:r>
            <a:r>
              <a:rPr lang="es-ES" sz="1200" b="0" i="0" u="none" strike="noStrike" baseline="0" dirty="0" smtClean="0">
                <a:latin typeface="Arial"/>
                <a:ea typeface="ＭＳ 明朝"/>
              </a:rPr>
              <a:t>, social y global, que defiende la </a:t>
            </a:r>
            <a:r>
              <a:rPr lang="es-ES" sz="1200" b="1" i="0" u="none" strike="noStrike" baseline="0" dirty="0" smtClean="0">
                <a:latin typeface="Arial"/>
                <a:ea typeface="ＭＳ 明朝"/>
              </a:rPr>
              <a:t>protección</a:t>
            </a:r>
            <a:r>
              <a:rPr lang="es-ES" sz="1200" b="0" i="0" u="none" strike="noStrike" baseline="0" dirty="0" smtClean="0">
                <a:latin typeface="Arial"/>
                <a:ea typeface="ＭＳ 明朝"/>
              </a:rPr>
              <a:t> del medio ambiente.</a:t>
            </a:r>
          </a:p>
          <a:p>
            <a:pPr marR="0" algn="just" rtl="0"/>
            <a:endParaRPr lang="es-ES" sz="1200" b="0" i="0" u="none" strike="noStrike" baseline="0" dirty="0" smtClean="0">
              <a:latin typeface="Arial"/>
              <a:ea typeface="ＭＳ 明朝"/>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a:t>
            </a:fld>
            <a:endParaRPr lang="es-ES"/>
          </a:p>
        </p:txBody>
      </p:sp>
    </p:spTree>
    <p:extLst>
      <p:ext uri="{BB962C8B-B14F-4D97-AF65-F5344CB8AC3E}">
        <p14:creationId xmlns:p14="http://schemas.microsoft.com/office/powerpoint/2010/main" val="3323546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El mito del </a:t>
            </a:r>
            <a:r>
              <a:rPr lang="es-ES_tradnl" sz="1200" b="1" kern="1200" dirty="0" smtClean="0">
                <a:solidFill>
                  <a:schemeClr val="tx1"/>
                </a:solidFill>
                <a:effectLst/>
                <a:latin typeface="+mn-lt"/>
                <a:ea typeface="+mn-ea"/>
                <a:cs typeface="+mn-cs"/>
              </a:rPr>
              <a:t>crecimiento económico continuo</a:t>
            </a:r>
            <a:r>
              <a:rPr lang="es-ES_tradnl" sz="1200" kern="1200" dirty="0" smtClean="0">
                <a:solidFill>
                  <a:schemeClr val="tx1"/>
                </a:solidFill>
                <a:effectLst/>
                <a:latin typeface="+mn-lt"/>
                <a:ea typeface="+mn-ea"/>
                <a:cs typeface="+mn-cs"/>
              </a:rPr>
              <a:t>, que es el causante de los problemas ecológicos, nos ha hecho creer que </a:t>
            </a:r>
            <a:r>
              <a:rPr lang="es-ES_tradnl" sz="1200" b="1" kern="1200" dirty="0" smtClean="0">
                <a:solidFill>
                  <a:schemeClr val="tx1"/>
                </a:solidFill>
                <a:effectLst/>
                <a:latin typeface="+mn-lt"/>
                <a:ea typeface="+mn-ea"/>
                <a:cs typeface="+mn-cs"/>
              </a:rPr>
              <a:t>tenemos derecho a una vida mejor y más cómoda.</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Las necesidades de hoy eran </a:t>
            </a:r>
            <a:r>
              <a:rPr lang="es-ES_tradnl" sz="1200" b="1" kern="1200" dirty="0" smtClean="0">
                <a:solidFill>
                  <a:schemeClr val="tx1"/>
                </a:solidFill>
                <a:effectLst/>
                <a:latin typeface="+mn-lt"/>
                <a:ea typeface="+mn-ea"/>
                <a:cs typeface="+mn-cs"/>
              </a:rPr>
              <a:t>lujos</a:t>
            </a:r>
            <a:r>
              <a:rPr lang="es-ES_tradnl" sz="1200" kern="1200" dirty="0" smtClean="0">
                <a:solidFill>
                  <a:schemeClr val="tx1"/>
                </a:solidFill>
                <a:effectLst/>
                <a:latin typeface="+mn-lt"/>
                <a:ea typeface="+mn-ea"/>
                <a:cs typeface="+mn-cs"/>
              </a:rPr>
              <a:t> ayer (p. e.: el ordenador y el aire acondicionado).</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Pero estos </a:t>
            </a:r>
            <a:r>
              <a:rPr lang="es-ES_tradnl" sz="1200" b="1" kern="1200" dirty="0" smtClean="0">
                <a:solidFill>
                  <a:schemeClr val="tx1"/>
                </a:solidFill>
                <a:effectLst/>
                <a:latin typeface="+mn-lt"/>
                <a:ea typeface="+mn-ea"/>
                <a:cs typeface="+mn-cs"/>
              </a:rPr>
              <a:t>objetos cotidianos</a:t>
            </a:r>
            <a:r>
              <a:rPr lang="es-ES_tradnl" sz="1200" kern="1200" dirty="0" smtClean="0">
                <a:solidFill>
                  <a:schemeClr val="tx1"/>
                </a:solidFill>
                <a:effectLst/>
                <a:latin typeface="+mn-lt"/>
                <a:ea typeface="+mn-ea"/>
                <a:cs typeface="+mn-cs"/>
              </a:rPr>
              <a:t>, que consideramos como “</a:t>
            </a:r>
            <a:r>
              <a:rPr lang="es-ES_tradnl" sz="1200" b="1" kern="1200" dirty="0" smtClean="0">
                <a:solidFill>
                  <a:schemeClr val="tx1"/>
                </a:solidFill>
                <a:effectLst/>
                <a:latin typeface="+mn-lt"/>
                <a:ea typeface="+mn-ea"/>
                <a:cs typeface="+mn-cs"/>
              </a:rPr>
              <a:t>progresos tecnológicos</a:t>
            </a:r>
            <a:r>
              <a:rPr lang="es-ES_tradnl" sz="1200" kern="1200" dirty="0" smtClean="0">
                <a:solidFill>
                  <a:schemeClr val="tx1"/>
                </a:solidFill>
                <a:effectLst/>
                <a:latin typeface="+mn-lt"/>
                <a:ea typeface="+mn-ea"/>
                <a:cs typeface="+mn-cs"/>
              </a:rPr>
              <a:t>”, pueden tener </a:t>
            </a:r>
            <a:r>
              <a:rPr lang="es-ES_tradnl" sz="1200" b="1" kern="1200" dirty="0" smtClean="0">
                <a:solidFill>
                  <a:schemeClr val="tx1"/>
                </a:solidFill>
                <a:effectLst/>
                <a:latin typeface="+mn-lt"/>
                <a:ea typeface="+mn-ea"/>
                <a:cs typeface="+mn-cs"/>
              </a:rPr>
              <a:t>efectos dañinos</a:t>
            </a:r>
            <a:r>
              <a:rPr lang="es-ES_tradnl" sz="1200" kern="1200" dirty="0" smtClean="0">
                <a:solidFill>
                  <a:schemeClr val="tx1"/>
                </a:solidFill>
                <a:effectLst/>
                <a:latin typeface="+mn-lt"/>
                <a:ea typeface="+mn-ea"/>
                <a:cs typeface="+mn-cs"/>
              </a:rPr>
              <a:t> para el medio ambiente, como el aumento del </a:t>
            </a:r>
            <a:r>
              <a:rPr lang="es-ES_tradnl" sz="1200" b="1" kern="1200" dirty="0" smtClean="0">
                <a:solidFill>
                  <a:schemeClr val="tx1"/>
                </a:solidFill>
                <a:effectLst/>
                <a:latin typeface="+mn-lt"/>
                <a:ea typeface="+mn-ea"/>
                <a:cs typeface="+mn-cs"/>
              </a:rPr>
              <a:t>consumo de plásticos</a:t>
            </a:r>
            <a:r>
              <a:rPr lang="es-ES_tradnl" sz="1200" kern="1200" dirty="0" smtClean="0">
                <a:solidFill>
                  <a:schemeClr val="tx1"/>
                </a:solidFill>
                <a:effectLst/>
                <a:latin typeface="+mn-lt"/>
                <a:ea typeface="+mn-ea"/>
                <a:cs typeface="+mn-cs"/>
              </a:rPr>
              <a:t> y papel, así como el </a:t>
            </a:r>
            <a:r>
              <a:rPr lang="es-ES_tradnl" sz="1200" b="1" kern="1200" dirty="0" smtClean="0">
                <a:solidFill>
                  <a:schemeClr val="tx1"/>
                </a:solidFill>
                <a:effectLst/>
                <a:latin typeface="+mn-lt"/>
                <a:ea typeface="+mn-ea"/>
                <a:cs typeface="+mn-cs"/>
              </a:rPr>
              <a:t>aumento de la temperatura</a:t>
            </a:r>
            <a:r>
              <a:rPr lang="es-ES_tradnl" sz="1200" kern="1200" dirty="0" smtClean="0">
                <a:solidFill>
                  <a:schemeClr val="tx1"/>
                </a:solidFill>
                <a:effectLst/>
                <a:latin typeface="+mn-lt"/>
                <a:ea typeface="+mn-ea"/>
                <a:cs typeface="+mn-cs"/>
              </a:rPr>
              <a:t> en las zonas urbanas.</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En el fondo, el </a:t>
            </a:r>
            <a:r>
              <a:rPr lang="es-ES_tradnl" sz="1200" b="1" kern="1200" dirty="0" smtClean="0">
                <a:solidFill>
                  <a:schemeClr val="tx1"/>
                </a:solidFill>
                <a:effectLst/>
                <a:latin typeface="+mn-lt"/>
                <a:ea typeface="+mn-ea"/>
                <a:cs typeface="+mn-cs"/>
              </a:rPr>
              <a:t>compromiso personal</a:t>
            </a:r>
            <a:r>
              <a:rPr lang="es-ES_tradnl" sz="1200" kern="1200" dirty="0" smtClean="0">
                <a:solidFill>
                  <a:schemeClr val="tx1"/>
                </a:solidFill>
                <a:effectLst/>
                <a:latin typeface="+mn-lt"/>
                <a:ea typeface="+mn-ea"/>
                <a:cs typeface="+mn-cs"/>
              </a:rPr>
              <a:t> hacia la creación es un asunto moral y espiritual.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Sólo se conseguirá una </a:t>
            </a:r>
            <a:r>
              <a:rPr lang="es-ES_tradnl" sz="1200" b="1" kern="1200" dirty="0" smtClean="0">
                <a:solidFill>
                  <a:schemeClr val="tx1"/>
                </a:solidFill>
                <a:effectLst/>
                <a:latin typeface="+mn-lt"/>
                <a:ea typeface="+mn-ea"/>
                <a:cs typeface="+mn-cs"/>
              </a:rPr>
              <a:t>solución a nivel económico y tecnológico</a:t>
            </a:r>
            <a:r>
              <a:rPr lang="es-ES_tradnl" sz="1200" kern="1200" dirty="0" smtClean="0">
                <a:solidFill>
                  <a:schemeClr val="tx1"/>
                </a:solidFill>
                <a:effectLst/>
                <a:latin typeface="+mn-lt"/>
                <a:ea typeface="+mn-ea"/>
                <a:cs typeface="+mn-cs"/>
              </a:rPr>
              <a:t>, si el ser humano experimenta un </a:t>
            </a:r>
            <a:r>
              <a:rPr lang="es-ES_tradnl" sz="1200" b="1" kern="1200" dirty="0" smtClean="0">
                <a:solidFill>
                  <a:schemeClr val="tx1"/>
                </a:solidFill>
                <a:effectLst/>
                <a:latin typeface="+mn-lt"/>
                <a:ea typeface="+mn-ea"/>
                <a:cs typeface="+mn-cs"/>
              </a:rPr>
              <a:t>cambio de corazón</a:t>
            </a:r>
            <a:r>
              <a:rPr lang="es-ES_tradnl" sz="1200" kern="1200" dirty="0" smtClean="0">
                <a:solidFill>
                  <a:schemeClr val="tx1"/>
                </a:solidFill>
                <a:effectLst/>
                <a:latin typeface="+mn-lt"/>
                <a:ea typeface="+mn-ea"/>
                <a:cs typeface="+mn-cs"/>
              </a:rPr>
              <a:t>, que le lleve a un cambio en su </a:t>
            </a:r>
            <a:r>
              <a:rPr lang="es-ES_tradnl" sz="1200" b="1" kern="1200" dirty="0" smtClean="0">
                <a:solidFill>
                  <a:schemeClr val="tx1"/>
                </a:solidFill>
                <a:effectLst/>
                <a:latin typeface="+mn-lt"/>
                <a:ea typeface="+mn-ea"/>
                <a:cs typeface="+mn-cs"/>
              </a:rPr>
              <a:t>estilo de vida</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Muchos cambios así, dentro de la sociedad, pueden cambiar las estructuras insostenibles de consumo y producción.</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Si realmente deseamos </a:t>
            </a:r>
            <a:r>
              <a:rPr lang="es-ES_tradnl" sz="1200" b="1" kern="1200" dirty="0" smtClean="0">
                <a:solidFill>
                  <a:schemeClr val="tx1"/>
                </a:solidFill>
                <a:effectLst/>
                <a:latin typeface="+mn-lt"/>
                <a:ea typeface="+mn-ea"/>
                <a:cs typeface="+mn-cs"/>
              </a:rPr>
              <a:t>seguir a Cristo</a:t>
            </a:r>
            <a:r>
              <a:rPr lang="es-ES_tradnl" sz="1200" kern="1200" dirty="0" smtClean="0">
                <a:solidFill>
                  <a:schemeClr val="tx1"/>
                </a:solidFill>
                <a:effectLst/>
                <a:latin typeface="+mn-lt"/>
                <a:ea typeface="+mn-ea"/>
                <a:cs typeface="+mn-cs"/>
              </a:rPr>
              <a:t>, actuaremos de manera responsable hacia su Creación.</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31</a:t>
            </a:fld>
            <a:endParaRPr lang="es-ES"/>
          </a:p>
        </p:txBody>
      </p:sp>
    </p:spTree>
    <p:extLst>
      <p:ext uri="{BB962C8B-B14F-4D97-AF65-F5344CB8AC3E}">
        <p14:creationId xmlns:p14="http://schemas.microsoft.com/office/powerpoint/2010/main" val="2215553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32</a:t>
            </a:fld>
            <a:endParaRPr lang="es-ES"/>
          </a:p>
        </p:txBody>
      </p:sp>
    </p:spTree>
    <p:extLst>
      <p:ext uri="{BB962C8B-B14F-4D97-AF65-F5344CB8AC3E}">
        <p14:creationId xmlns:p14="http://schemas.microsoft.com/office/powerpoint/2010/main" val="1123192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Incluso aunque </a:t>
            </a:r>
            <a:r>
              <a:rPr lang="es-ES_tradnl" sz="1200" b="1" kern="1200" dirty="0" smtClean="0">
                <a:solidFill>
                  <a:schemeClr val="tx1"/>
                </a:solidFill>
                <a:effectLst/>
                <a:latin typeface="+mn-lt"/>
                <a:ea typeface="+mn-ea"/>
                <a:cs typeface="+mn-cs"/>
              </a:rPr>
              <a:t>discrepemos</a:t>
            </a:r>
            <a:r>
              <a:rPr lang="es-ES_tradnl" sz="1200" kern="1200" dirty="0" smtClean="0">
                <a:solidFill>
                  <a:schemeClr val="tx1"/>
                </a:solidFill>
                <a:effectLst/>
                <a:latin typeface="+mn-lt"/>
                <a:ea typeface="+mn-ea"/>
                <a:cs typeface="+mn-cs"/>
              </a:rPr>
              <a:t> de algunos de sus métodos y principios, ellos influyen en la opinión pública.</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Existen algunas </a:t>
            </a:r>
            <a:r>
              <a:rPr lang="es-ES_tradnl" sz="1200" b="1" kern="1200" dirty="0" err="1" smtClean="0">
                <a:solidFill>
                  <a:schemeClr val="tx1"/>
                </a:solidFill>
                <a:effectLst/>
                <a:latin typeface="+mn-lt"/>
                <a:ea typeface="+mn-ea"/>
                <a:cs typeface="+mn-cs"/>
              </a:rPr>
              <a:t>ONGs</a:t>
            </a:r>
            <a:r>
              <a:rPr lang="es-ES_tradnl" sz="1200" kern="1200" dirty="0" smtClean="0">
                <a:solidFill>
                  <a:schemeClr val="tx1"/>
                </a:solidFill>
                <a:effectLst/>
                <a:latin typeface="+mn-lt"/>
                <a:ea typeface="+mn-ea"/>
                <a:cs typeface="+mn-cs"/>
              </a:rPr>
              <a:t>, en diferentes parte del mundo, que están </a:t>
            </a:r>
            <a:r>
              <a:rPr lang="es-ES_tradnl" sz="1200" b="1" kern="1200" dirty="0" smtClean="0">
                <a:solidFill>
                  <a:schemeClr val="tx1"/>
                </a:solidFill>
                <a:effectLst/>
                <a:latin typeface="+mn-lt"/>
                <a:ea typeface="+mn-ea"/>
                <a:cs typeface="+mn-cs"/>
              </a:rPr>
              <a:t>relacionadas con iglesias</a:t>
            </a:r>
            <a:r>
              <a:rPr lang="es-ES_tradnl" sz="1200" kern="1200" dirty="0" smtClean="0">
                <a:solidFill>
                  <a:schemeClr val="tx1"/>
                </a:solidFill>
                <a:effectLst/>
                <a:latin typeface="+mn-lt"/>
                <a:ea typeface="+mn-ea"/>
                <a:cs typeface="+mn-cs"/>
              </a:rPr>
              <a:t> (por ejemplo: </a:t>
            </a:r>
            <a:r>
              <a:rPr lang="es-ES_tradnl" sz="1200" b="1" kern="1200" dirty="0" smtClean="0">
                <a:solidFill>
                  <a:schemeClr val="tx1"/>
                </a:solidFill>
                <a:effectLst/>
                <a:latin typeface="+mn-lt"/>
                <a:ea typeface="+mn-ea"/>
                <a:cs typeface="+mn-cs"/>
              </a:rPr>
              <a:t>A Rocha International</a:t>
            </a:r>
            <a:r>
              <a:rPr lang="es-ES_tradnl" sz="1200" kern="1200" dirty="0" smtClean="0">
                <a:solidFill>
                  <a:schemeClr val="tx1"/>
                </a:solidFill>
                <a:effectLst/>
                <a:latin typeface="+mn-lt"/>
                <a:ea typeface="+mn-ea"/>
                <a:cs typeface="+mn-cs"/>
              </a:rPr>
              <a:t>).</a:t>
            </a:r>
          </a:p>
          <a:p>
            <a:endParaRPr lang="es-ES_tradnl" sz="1200" kern="1200" dirty="0" smtClean="0">
              <a:solidFill>
                <a:schemeClr val="tx1"/>
              </a:solidFill>
              <a:effectLst/>
              <a:latin typeface="+mn-lt"/>
              <a:ea typeface="+mn-ea"/>
              <a:cs typeface="+mn-cs"/>
            </a:endParaRPr>
          </a:p>
          <a:p>
            <a:r>
              <a:rPr lang="es-ES" b="1" dirty="0" smtClean="0"/>
              <a:t>A ROCHA</a:t>
            </a:r>
            <a:r>
              <a:rPr lang="es-ES" dirty="0" smtClean="0"/>
              <a:t>: </a:t>
            </a:r>
            <a:r>
              <a:rPr lang="es-ES" sz="1200" b="1" kern="1200" dirty="0" smtClean="0">
                <a:solidFill>
                  <a:schemeClr val="tx1"/>
                </a:solidFill>
                <a:latin typeface="+mn-lt"/>
                <a:ea typeface="+mn-ea"/>
                <a:cs typeface="+mn-cs"/>
              </a:rPr>
              <a:t>A Rocha</a:t>
            </a:r>
            <a:r>
              <a:rPr lang="es-ES" sz="1200" b="0" kern="1200" dirty="0" smtClean="0">
                <a:solidFill>
                  <a:schemeClr val="tx1"/>
                </a:solidFill>
                <a:latin typeface="+mn-lt"/>
                <a:ea typeface="+mn-ea"/>
                <a:cs typeface="+mn-cs"/>
              </a:rPr>
              <a:t> es una organización Cristiana de Conservación de la Naturaleza, nuestro nombre proviene del </a:t>
            </a:r>
            <a:r>
              <a:rPr lang="es-ES" sz="1200" b="0" kern="1200" dirty="0" err="1" smtClean="0">
                <a:solidFill>
                  <a:schemeClr val="tx1"/>
                </a:solidFill>
                <a:latin typeface="+mn-lt"/>
                <a:ea typeface="+mn-ea"/>
                <a:cs typeface="+mn-cs"/>
              </a:rPr>
              <a:t>portugues</a:t>
            </a:r>
            <a:r>
              <a:rPr lang="es-ES" sz="1200" b="0" kern="1200" dirty="0" smtClean="0">
                <a:solidFill>
                  <a:schemeClr val="tx1"/>
                </a:solidFill>
                <a:latin typeface="+mn-lt"/>
                <a:ea typeface="+mn-ea"/>
                <a:cs typeface="+mn-cs"/>
              </a:rPr>
              <a:t> que significa "La Roca" debido que nuestro primera iniciativa se desarrolló en Portugal con la implementación de nuestro primer centro de estudio de campo. A Rocha tiene ahora una familia de proyectos trabajando en Europa, El Medio Este, </a:t>
            </a:r>
            <a:r>
              <a:rPr lang="es-ES" sz="1200" b="0" kern="1200" dirty="0" err="1" smtClean="0">
                <a:solidFill>
                  <a:schemeClr val="tx1"/>
                </a:solidFill>
                <a:latin typeface="+mn-lt"/>
                <a:ea typeface="+mn-ea"/>
                <a:cs typeface="+mn-cs"/>
              </a:rPr>
              <a:t>Africa</a:t>
            </a:r>
            <a:r>
              <a:rPr lang="es-ES" sz="1200" b="0" kern="1200" dirty="0" smtClean="0">
                <a:solidFill>
                  <a:schemeClr val="tx1"/>
                </a:solidFill>
                <a:latin typeface="+mn-lt"/>
                <a:ea typeface="+mn-ea"/>
                <a:cs typeface="+mn-cs"/>
              </a:rPr>
              <a:t>, Norte y Sur América, Asia y Oceanía. Los proyectos de A Rocha son </a:t>
            </a:r>
            <a:r>
              <a:rPr lang="es-ES" sz="1200" b="0" kern="1200" dirty="0" err="1" smtClean="0">
                <a:solidFill>
                  <a:schemeClr val="tx1"/>
                </a:solidFill>
                <a:latin typeface="+mn-lt"/>
                <a:ea typeface="+mn-ea"/>
                <a:cs typeface="+mn-cs"/>
              </a:rPr>
              <a:t>caracteristicamente</a:t>
            </a:r>
            <a:r>
              <a:rPr lang="es-ES" sz="1200" b="0" kern="1200" dirty="0" smtClean="0">
                <a:solidFill>
                  <a:schemeClr val="tx1"/>
                </a:solidFill>
                <a:latin typeface="+mn-lt"/>
                <a:ea typeface="+mn-ea"/>
                <a:cs typeface="+mn-cs"/>
              </a:rPr>
              <a:t> interculturales con un gran </a:t>
            </a:r>
            <a:r>
              <a:rPr lang="es-ES" sz="1200" b="0" kern="1200" dirty="0" err="1" smtClean="0">
                <a:solidFill>
                  <a:schemeClr val="tx1"/>
                </a:solidFill>
                <a:latin typeface="+mn-lt"/>
                <a:ea typeface="+mn-ea"/>
                <a:cs typeface="+mn-cs"/>
              </a:rPr>
              <a:t>enfasis</a:t>
            </a:r>
            <a:r>
              <a:rPr lang="es-ES" sz="1200" b="0" kern="1200" dirty="0" smtClean="0">
                <a:solidFill>
                  <a:schemeClr val="tx1"/>
                </a:solidFill>
                <a:latin typeface="+mn-lt"/>
                <a:ea typeface="+mn-ea"/>
                <a:cs typeface="+mn-cs"/>
              </a:rPr>
              <a:t> de compartir en comunidad y se enfocan en la ciencia, la investigación, la conservación practica y la educación ambiental. </a:t>
            </a:r>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34</a:t>
            </a:fld>
            <a:endParaRPr lang="es-ES"/>
          </a:p>
        </p:txBody>
      </p:sp>
    </p:spTree>
    <p:extLst>
      <p:ext uri="{BB962C8B-B14F-4D97-AF65-F5344CB8AC3E}">
        <p14:creationId xmlns:p14="http://schemas.microsoft.com/office/powerpoint/2010/main" val="2036280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b) </a:t>
            </a:r>
            <a:r>
              <a:rPr lang="es-ES_tradnl" sz="1200" u="sng" kern="1200" dirty="0" smtClean="0">
                <a:solidFill>
                  <a:schemeClr val="tx1"/>
                </a:solidFill>
                <a:effectLst/>
                <a:latin typeface="+mn-lt"/>
                <a:ea typeface="+mn-ea"/>
                <a:cs typeface="+mn-cs"/>
              </a:rPr>
              <a:t>Proponer el control y uso racional de los recursos de la Tierra</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-mediante la creación de </a:t>
            </a:r>
            <a:r>
              <a:rPr lang="es-ES_tradnl" sz="1200" b="1" kern="1200" dirty="0" smtClean="0">
                <a:solidFill>
                  <a:schemeClr val="tx1"/>
                </a:solidFill>
                <a:effectLst/>
                <a:latin typeface="+mn-lt"/>
                <a:ea typeface="+mn-ea"/>
                <a:cs typeface="+mn-cs"/>
              </a:rPr>
              <a:t>parque nacionales</a:t>
            </a:r>
            <a:r>
              <a:rPr lang="es-ES_tradnl" sz="1200" kern="1200" dirty="0" smtClean="0">
                <a:solidFill>
                  <a:schemeClr val="tx1"/>
                </a:solidFill>
                <a:effectLst/>
                <a:latin typeface="+mn-lt"/>
                <a:ea typeface="+mn-ea"/>
                <a:cs typeface="+mn-cs"/>
              </a:rPr>
              <a:t> y zonas de protección biológica.</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Un buen ejemplo de </a:t>
            </a:r>
            <a:r>
              <a:rPr lang="es-ES_tradnl" sz="1200" b="1" kern="1200" dirty="0" smtClean="0">
                <a:solidFill>
                  <a:schemeClr val="tx1"/>
                </a:solidFill>
                <a:effectLst/>
                <a:latin typeface="+mn-lt"/>
                <a:ea typeface="+mn-ea"/>
                <a:cs typeface="+mn-cs"/>
              </a:rPr>
              <a:t>preservación de especies</a:t>
            </a:r>
            <a:r>
              <a:rPr lang="es-ES_tradnl" sz="1200" kern="1200" dirty="0" smtClean="0">
                <a:solidFill>
                  <a:schemeClr val="tx1"/>
                </a:solidFill>
                <a:effectLst/>
                <a:latin typeface="+mn-lt"/>
                <a:ea typeface="+mn-ea"/>
                <a:cs typeface="+mn-cs"/>
              </a:rPr>
              <a:t> de plantas y animales en peligro son las </a:t>
            </a:r>
            <a:r>
              <a:rPr lang="es-ES_tradnl" sz="1200" b="1" kern="1200" dirty="0" smtClean="0">
                <a:solidFill>
                  <a:schemeClr val="tx1"/>
                </a:solidFill>
                <a:effectLst/>
                <a:latin typeface="+mn-lt"/>
                <a:ea typeface="+mn-ea"/>
                <a:cs typeface="+mn-cs"/>
              </a:rPr>
              <a:t>Tablas de </a:t>
            </a:r>
            <a:r>
              <a:rPr lang="es-ES_tradnl" sz="1200" b="1" kern="1200" dirty="0" err="1" smtClean="0">
                <a:solidFill>
                  <a:schemeClr val="tx1"/>
                </a:solidFill>
                <a:effectLst/>
                <a:latin typeface="+mn-lt"/>
                <a:ea typeface="+mn-ea"/>
                <a:cs typeface="+mn-cs"/>
              </a:rPr>
              <a:t>Daimiel</a:t>
            </a:r>
            <a:r>
              <a:rPr lang="es-ES_tradnl" sz="1200" kern="1200" dirty="0" smtClean="0">
                <a:solidFill>
                  <a:schemeClr val="tx1"/>
                </a:solidFill>
                <a:effectLst/>
                <a:latin typeface="+mn-lt"/>
                <a:ea typeface="+mn-ea"/>
                <a:cs typeface="+mn-cs"/>
              </a:rPr>
              <a:t> en la Mancha (Ciudad Real).</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35</a:t>
            </a:fld>
            <a:endParaRPr lang="es-ES"/>
          </a:p>
        </p:txBody>
      </p:sp>
    </p:spTree>
    <p:extLst>
      <p:ext uri="{BB962C8B-B14F-4D97-AF65-F5344CB8AC3E}">
        <p14:creationId xmlns:p14="http://schemas.microsoft.com/office/powerpoint/2010/main" val="3274607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 </a:t>
            </a:r>
            <a:r>
              <a:rPr lang="es-ES_tradnl" sz="1200" u="sng" kern="1200" dirty="0" smtClean="0">
                <a:solidFill>
                  <a:schemeClr val="tx1"/>
                </a:solidFill>
                <a:effectLst/>
                <a:latin typeface="+mn-lt"/>
                <a:ea typeface="+mn-ea"/>
                <a:cs typeface="+mn-cs"/>
              </a:rPr>
              <a:t>Apoyar la investigación ambiental</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Es curioso que se de tanta importancia y </a:t>
            </a:r>
            <a:r>
              <a:rPr lang="es-ES_tradnl" sz="1200" b="1" kern="1200" dirty="0" smtClean="0">
                <a:solidFill>
                  <a:schemeClr val="tx1"/>
                </a:solidFill>
                <a:effectLst/>
                <a:latin typeface="+mn-lt"/>
                <a:ea typeface="+mn-ea"/>
                <a:cs typeface="+mn-cs"/>
              </a:rPr>
              <a:t>recursos</a:t>
            </a:r>
            <a:r>
              <a:rPr lang="es-ES_tradnl" sz="1200" kern="1200" dirty="0" smtClean="0">
                <a:solidFill>
                  <a:schemeClr val="tx1"/>
                </a:solidFill>
                <a:effectLst/>
                <a:latin typeface="+mn-lt"/>
                <a:ea typeface="+mn-ea"/>
                <a:cs typeface="+mn-cs"/>
              </a:rPr>
              <a:t> económicos a la investigación sobre </a:t>
            </a:r>
            <a:r>
              <a:rPr lang="es-ES_tradnl" sz="1200" b="1" kern="1200" dirty="0" smtClean="0">
                <a:solidFill>
                  <a:schemeClr val="tx1"/>
                </a:solidFill>
                <a:effectLst/>
                <a:latin typeface="+mn-lt"/>
                <a:ea typeface="+mn-ea"/>
                <a:cs typeface="+mn-cs"/>
              </a:rPr>
              <a:t>nuestros antepasados</a:t>
            </a:r>
            <a:r>
              <a:rPr lang="es-ES_tradnl" sz="1200" kern="1200" dirty="0" smtClean="0">
                <a:solidFill>
                  <a:schemeClr val="tx1"/>
                </a:solidFill>
                <a:effectLst/>
                <a:latin typeface="+mn-lt"/>
                <a:ea typeface="+mn-ea"/>
                <a:cs typeface="+mn-cs"/>
              </a:rPr>
              <a:t> (antropología y </a:t>
            </a:r>
            <a:r>
              <a:rPr lang="es-ES_tradnl" sz="1200" kern="1200" dirty="0" err="1" smtClean="0">
                <a:solidFill>
                  <a:schemeClr val="tx1"/>
                </a:solidFill>
                <a:effectLst/>
                <a:latin typeface="+mn-lt"/>
                <a:ea typeface="+mn-ea"/>
                <a:cs typeface="+mn-cs"/>
              </a:rPr>
              <a:t>paleoantropología</a:t>
            </a:r>
            <a:r>
              <a:rPr lang="es-ES_tradnl" sz="1200" kern="1200" dirty="0" smtClean="0">
                <a:solidFill>
                  <a:schemeClr val="tx1"/>
                </a:solidFill>
                <a:effectLst/>
                <a:latin typeface="+mn-lt"/>
                <a:ea typeface="+mn-ea"/>
                <a:cs typeface="+mn-cs"/>
              </a:rPr>
              <a:t>, </a:t>
            </a:r>
            <a:r>
              <a:rPr lang="es-ES_tradnl" sz="1200" b="1" kern="1200" dirty="0" err="1" smtClean="0">
                <a:solidFill>
                  <a:schemeClr val="tx1"/>
                </a:solidFill>
                <a:effectLst/>
                <a:latin typeface="+mn-lt"/>
                <a:ea typeface="+mn-ea"/>
                <a:cs typeface="+mn-cs"/>
              </a:rPr>
              <a:t>Atapuerca</a:t>
            </a:r>
            <a:r>
              <a:rPr lang="es-ES_tradnl" sz="1200" kern="1200" dirty="0" smtClean="0">
                <a:solidFill>
                  <a:schemeClr val="tx1"/>
                </a:solidFill>
                <a:effectLst/>
                <a:latin typeface="+mn-lt"/>
                <a:ea typeface="+mn-ea"/>
                <a:cs typeface="+mn-cs"/>
              </a:rPr>
              <a:t>), mientras que cientos de especies -muchas de las cuales ni siquiera se han catalogado- </a:t>
            </a:r>
            <a:r>
              <a:rPr lang="es-ES_tradnl" sz="1200" b="1" kern="1200" dirty="0" smtClean="0">
                <a:solidFill>
                  <a:schemeClr val="tx1"/>
                </a:solidFill>
                <a:effectLst/>
                <a:latin typeface="+mn-lt"/>
                <a:ea typeface="+mn-ea"/>
                <a:cs typeface="+mn-cs"/>
              </a:rPr>
              <a:t>se extinguen</a:t>
            </a:r>
            <a:r>
              <a:rPr lang="es-ES_tradnl" sz="1200" kern="1200" dirty="0" smtClean="0">
                <a:solidFill>
                  <a:schemeClr val="tx1"/>
                </a:solidFill>
                <a:effectLst/>
                <a:latin typeface="+mn-lt"/>
                <a:ea typeface="+mn-ea"/>
                <a:cs typeface="+mn-cs"/>
              </a:rPr>
              <a:t> cada año.</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Es paradójico que queramos </a:t>
            </a:r>
            <a:r>
              <a:rPr lang="es-ES_tradnl" sz="1200" b="1" kern="1200" dirty="0" smtClean="0">
                <a:solidFill>
                  <a:schemeClr val="tx1"/>
                </a:solidFill>
                <a:effectLst/>
                <a:latin typeface="+mn-lt"/>
                <a:ea typeface="+mn-ea"/>
                <a:cs typeface="+mn-cs"/>
              </a:rPr>
              <a:t>conocer nuestro pasado</a:t>
            </a:r>
            <a:r>
              <a:rPr lang="es-ES_tradnl" sz="1200" kern="1200" dirty="0" smtClean="0">
                <a:solidFill>
                  <a:schemeClr val="tx1"/>
                </a:solidFill>
                <a:effectLst/>
                <a:latin typeface="+mn-lt"/>
                <a:ea typeface="+mn-ea"/>
                <a:cs typeface="+mn-cs"/>
              </a:rPr>
              <a:t> pero no nos interese el futuro.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Queremos saber de dónde venimos -algo en lo que no podemos influir-, sin embargo, </a:t>
            </a:r>
            <a:r>
              <a:rPr lang="es-ES_tradnl" sz="1200" b="1" kern="1200" dirty="0" smtClean="0">
                <a:solidFill>
                  <a:schemeClr val="tx1"/>
                </a:solidFill>
                <a:effectLst/>
                <a:latin typeface="+mn-lt"/>
                <a:ea typeface="+mn-ea"/>
                <a:cs typeface="+mn-cs"/>
              </a:rPr>
              <a:t>el futuro</a:t>
            </a:r>
            <a:r>
              <a:rPr lang="es-ES_tradnl" sz="1200" kern="1200" dirty="0" smtClean="0">
                <a:solidFill>
                  <a:schemeClr val="tx1"/>
                </a:solidFill>
                <a:effectLst/>
                <a:latin typeface="+mn-lt"/>
                <a:ea typeface="+mn-ea"/>
                <a:cs typeface="+mn-cs"/>
              </a:rPr>
              <a:t>, en lo que sí podemos influir, </a:t>
            </a:r>
            <a:r>
              <a:rPr lang="es-ES_tradnl" sz="1200" b="1" kern="1200" dirty="0" smtClean="0">
                <a:solidFill>
                  <a:schemeClr val="tx1"/>
                </a:solidFill>
                <a:effectLst/>
                <a:latin typeface="+mn-lt"/>
                <a:ea typeface="+mn-ea"/>
                <a:cs typeface="+mn-cs"/>
              </a:rPr>
              <a:t>no nos interesa</a:t>
            </a:r>
            <a:r>
              <a:rPr lang="es-ES_tradnl" sz="1200" kern="1200" dirty="0" smtClean="0">
                <a:solidFill>
                  <a:schemeClr val="tx1"/>
                </a:solidFill>
                <a:effectLst/>
                <a:latin typeface="+mn-lt"/>
                <a:ea typeface="+mn-ea"/>
                <a:cs typeface="+mn-cs"/>
              </a:rPr>
              <a:t> tanto.</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CONFUSIÓN EN ATAPUERCA: </a:t>
            </a:r>
            <a:r>
              <a:rPr lang="es-ES" sz="1200" u="sng" kern="1200" dirty="0" smtClean="0">
                <a:solidFill>
                  <a:schemeClr val="tx1"/>
                </a:solidFill>
                <a:latin typeface="+mn-lt"/>
                <a:ea typeface="+mn-ea"/>
                <a:cs typeface="+mn-cs"/>
              </a:rPr>
              <a:t>«El ADN de un </a:t>
            </a:r>
            <a:r>
              <a:rPr lang="es-ES" sz="1200" u="sng" kern="1200" dirty="0" err="1" smtClean="0">
                <a:solidFill>
                  <a:schemeClr val="tx1"/>
                </a:solidFill>
                <a:latin typeface="+mn-lt"/>
                <a:ea typeface="+mn-ea"/>
                <a:cs typeface="+mn-cs"/>
              </a:rPr>
              <a:t>hominino</a:t>
            </a:r>
            <a:r>
              <a:rPr lang="es-ES" sz="1200" u="sng" kern="1200" dirty="0" smtClean="0">
                <a:solidFill>
                  <a:schemeClr val="tx1"/>
                </a:solidFill>
                <a:latin typeface="+mn-lt"/>
                <a:ea typeface="+mn-ea"/>
                <a:cs typeface="+mn-cs"/>
              </a:rPr>
              <a:t> desconcierta a los expertos» dice un titular en </a:t>
            </a:r>
            <a:r>
              <a:rPr lang="es-ES" sz="1200" u="sng" kern="1200" dirty="0" smtClean="0">
                <a:solidFill>
                  <a:schemeClr val="tx1"/>
                </a:solidFill>
                <a:latin typeface="+mn-lt"/>
                <a:ea typeface="+mn-ea"/>
                <a:cs typeface="+mn-cs"/>
                <a:hlinkClick r:id="rId3"/>
              </a:rPr>
              <a:t>Nature News, uno de una riada de comunicaciones sobre el genoma descifrado procedente del hueso de un supuesto antecesor humano descubierto en la cueva de La Sima de los Huesos en Atapuerca, en la provincia de Burgos, España. Las piezas del rompecabezas de la evolución humana </a:t>
            </a:r>
            <a:r>
              <a:rPr lang="es-ES" sz="1200" i="1" u="sng" kern="1200" dirty="0" smtClean="0">
                <a:solidFill>
                  <a:schemeClr val="tx1"/>
                </a:solidFill>
                <a:latin typeface="+mn-lt"/>
                <a:ea typeface="+mn-ea"/>
                <a:cs typeface="+mn-cs"/>
                <a:hlinkClick r:id="rId3"/>
              </a:rPr>
              <a:t>no</a:t>
            </a:r>
            <a:r>
              <a:rPr lang="es-ES" sz="1200" i="0" u="sng" kern="1200" dirty="0" smtClean="0">
                <a:solidFill>
                  <a:schemeClr val="tx1"/>
                </a:solidFill>
                <a:latin typeface="+mn-lt"/>
                <a:ea typeface="+mn-ea"/>
                <a:cs typeface="+mn-cs"/>
                <a:hlinkClick r:id="rId3"/>
              </a:rPr>
              <a:t> están cayendo en su sitio. «</a:t>
            </a:r>
            <a:r>
              <a:rPr lang="es-ES" sz="1200" b="1" i="0" u="sng" kern="1200" dirty="0" smtClean="0">
                <a:solidFill>
                  <a:schemeClr val="tx1"/>
                </a:solidFill>
                <a:latin typeface="+mn-lt"/>
                <a:ea typeface="+mn-ea"/>
                <a:cs typeface="+mn-cs"/>
                <a:hlinkClick r:id="rId3"/>
              </a:rPr>
              <a:t>Otro antiguo genoma, otro misterio</a:t>
            </a:r>
            <a:r>
              <a:rPr lang="es-ES" sz="1200" b="0" i="0" u="sng" kern="1200" dirty="0" smtClean="0">
                <a:solidFill>
                  <a:schemeClr val="tx1"/>
                </a:solidFill>
                <a:latin typeface="+mn-lt"/>
                <a:ea typeface="+mn-ea"/>
                <a:cs typeface="+mn-cs"/>
                <a:hlinkClick r:id="rId3"/>
              </a:rPr>
              <a:t>», dice el artículo, como suspirando.</a:t>
            </a:r>
          </a:p>
          <a:p>
            <a:endParaRPr lang="es-ES" sz="1200" b="0" i="0" u="sng" kern="1200" dirty="0" smtClean="0">
              <a:solidFill>
                <a:schemeClr val="tx1"/>
              </a:solidFill>
              <a:latin typeface="+mn-lt"/>
              <a:ea typeface="+mn-ea"/>
              <a:cs typeface="+mn-cs"/>
            </a:endParaRPr>
          </a:p>
          <a:p>
            <a:r>
              <a:rPr lang="es-ES" sz="1200" b="0" i="0" u="sng" kern="1200" dirty="0" smtClean="0">
                <a:solidFill>
                  <a:schemeClr val="tx1"/>
                </a:solidFill>
                <a:latin typeface="+mn-lt"/>
                <a:ea typeface="+mn-ea"/>
                <a:cs typeface="+mn-cs"/>
              </a:rPr>
              <a:t>El ADN recogido de un </a:t>
            </a:r>
            <a:r>
              <a:rPr lang="es-ES" sz="1200" b="1" i="0" u="sng" kern="1200" dirty="0" smtClean="0">
                <a:solidFill>
                  <a:schemeClr val="tx1"/>
                </a:solidFill>
                <a:latin typeface="+mn-lt"/>
                <a:ea typeface="+mn-ea"/>
                <a:cs typeface="+mn-cs"/>
              </a:rPr>
              <a:t>fémur</a:t>
            </a:r>
            <a:r>
              <a:rPr lang="es-ES" sz="1200" b="0" i="0" u="sng" kern="1200" dirty="0" smtClean="0">
                <a:solidFill>
                  <a:schemeClr val="tx1"/>
                </a:solidFill>
                <a:latin typeface="+mn-lt"/>
                <a:ea typeface="+mn-ea"/>
                <a:cs typeface="+mn-cs"/>
              </a:rPr>
              <a:t> de </a:t>
            </a:r>
            <a:r>
              <a:rPr lang="es-ES" sz="1200" b="1" i="0" u="sng" kern="1200" dirty="0" smtClean="0">
                <a:solidFill>
                  <a:schemeClr val="tx1"/>
                </a:solidFill>
                <a:latin typeface="+mn-lt"/>
                <a:ea typeface="+mn-ea"/>
                <a:cs typeface="+mn-cs"/>
              </a:rPr>
              <a:t>400,000 años de antigüedad</a:t>
            </a:r>
            <a:r>
              <a:rPr lang="es-ES" sz="1200" b="0" i="0" u="sng" kern="1200" dirty="0" smtClean="0">
                <a:solidFill>
                  <a:schemeClr val="tx1"/>
                </a:solidFill>
                <a:latin typeface="+mn-lt"/>
                <a:ea typeface="+mn-ea"/>
                <a:cs typeface="+mn-cs"/>
              </a:rPr>
              <a:t> descubierto en España ha revelado </a:t>
            </a:r>
            <a:r>
              <a:rPr lang="es-ES" sz="1200" b="1" i="0" u="sng" kern="1200" dirty="0" smtClean="0">
                <a:solidFill>
                  <a:schemeClr val="tx1"/>
                </a:solidFill>
                <a:latin typeface="+mn-lt"/>
                <a:ea typeface="+mn-ea"/>
                <a:cs typeface="+mn-cs"/>
              </a:rPr>
              <a:t>un inesperado vínculo</a:t>
            </a:r>
            <a:r>
              <a:rPr lang="es-ES" sz="1200" b="0" i="0" u="sng" kern="1200" dirty="0" smtClean="0">
                <a:solidFill>
                  <a:schemeClr val="tx1"/>
                </a:solidFill>
                <a:latin typeface="+mn-lt"/>
                <a:ea typeface="+mn-ea"/>
                <a:cs typeface="+mn-cs"/>
              </a:rPr>
              <a:t> entre los habitantes </a:t>
            </a:r>
            <a:r>
              <a:rPr lang="es-ES" sz="1200" b="0" i="0" u="sng" kern="1200" dirty="0" err="1" smtClean="0">
                <a:solidFill>
                  <a:schemeClr val="tx1"/>
                </a:solidFill>
                <a:latin typeface="+mn-lt"/>
                <a:ea typeface="+mn-ea"/>
                <a:cs typeface="+mn-cs"/>
              </a:rPr>
              <a:t>hominidos</a:t>
            </a:r>
            <a:r>
              <a:rPr lang="es-ES" sz="1200" b="0" i="0" u="sng" kern="1200" dirty="0" smtClean="0">
                <a:solidFill>
                  <a:schemeClr val="tx1"/>
                </a:solidFill>
                <a:latin typeface="+mn-lt"/>
                <a:ea typeface="+mn-ea"/>
                <a:cs typeface="+mn-cs"/>
              </a:rPr>
              <a:t> de Europa de aquel tiempo y una críptica población, los </a:t>
            </a:r>
            <a:r>
              <a:rPr lang="es-ES" sz="1200" b="0" i="0" u="sng" kern="1200" dirty="0" err="1" smtClean="0">
                <a:solidFill>
                  <a:schemeClr val="tx1"/>
                </a:solidFill>
                <a:latin typeface="+mn-lt"/>
                <a:ea typeface="+mn-ea"/>
                <a:cs typeface="+mn-cs"/>
              </a:rPr>
              <a:t>denisovanos</a:t>
            </a:r>
            <a:r>
              <a:rPr lang="es-ES" sz="1200" b="0" i="0" u="sng" kern="1200" dirty="0" smtClean="0">
                <a:solidFill>
                  <a:schemeClr val="tx1"/>
                </a:solidFill>
                <a:latin typeface="+mn-lt"/>
                <a:ea typeface="+mn-ea"/>
                <a:cs typeface="+mn-cs"/>
              </a:rPr>
              <a:t>, que </a:t>
            </a:r>
            <a:r>
              <a:rPr lang="es-ES" sz="1200" b="1" i="0" u="sng" kern="1200" dirty="0" smtClean="0">
                <a:solidFill>
                  <a:schemeClr val="tx1"/>
                </a:solidFill>
                <a:latin typeface="+mn-lt"/>
                <a:ea typeface="+mn-ea"/>
                <a:cs typeface="+mn-cs"/>
              </a:rPr>
              <a:t>se sabe que vivieron mucho más recientemente</a:t>
            </a:r>
            <a:r>
              <a:rPr lang="es-ES" sz="1200" b="0" i="0" u="sng" kern="1200" dirty="0" smtClean="0">
                <a:solidFill>
                  <a:schemeClr val="tx1"/>
                </a:solidFill>
                <a:latin typeface="+mn-lt"/>
                <a:ea typeface="+mn-ea"/>
                <a:cs typeface="+mn-cs"/>
              </a:rPr>
              <a:t> en el sudoeste de Siberia.</a:t>
            </a:r>
          </a:p>
          <a:p>
            <a:endParaRPr lang="es-ES" sz="1200" b="0" i="0" u="sng" kern="1200" dirty="0" smtClean="0">
              <a:solidFill>
                <a:schemeClr val="tx1"/>
              </a:solidFill>
              <a:latin typeface="+mn-lt"/>
              <a:ea typeface="+mn-ea"/>
              <a:cs typeface="+mn-cs"/>
            </a:endParaRPr>
          </a:p>
          <a:p>
            <a:r>
              <a:rPr lang="es-ES" sz="1200" b="0" i="0" u="sng" kern="1200" dirty="0" smtClean="0">
                <a:solidFill>
                  <a:schemeClr val="tx1"/>
                </a:solidFill>
                <a:latin typeface="+mn-lt"/>
                <a:ea typeface="+mn-ea"/>
                <a:cs typeface="+mn-cs"/>
              </a:rPr>
              <a:t>Se suponía que los antecesores europeos estaban más cercanos a los neandertales que a los </a:t>
            </a:r>
            <a:r>
              <a:rPr lang="es-ES" sz="1200" b="0" i="0" u="sng" kern="1200" dirty="0" err="1" smtClean="0">
                <a:solidFill>
                  <a:schemeClr val="tx1"/>
                </a:solidFill>
                <a:latin typeface="+mn-lt"/>
                <a:ea typeface="+mn-ea"/>
                <a:cs typeface="+mn-cs"/>
              </a:rPr>
              <a:t>denisovanos</a:t>
            </a:r>
            <a:r>
              <a:rPr lang="es-ES" sz="1200" b="0" i="0" u="sng" kern="1200" dirty="0" smtClean="0">
                <a:solidFill>
                  <a:schemeClr val="tx1"/>
                </a:solidFill>
                <a:latin typeface="+mn-lt"/>
                <a:ea typeface="+mn-ea"/>
                <a:cs typeface="+mn-cs"/>
              </a:rPr>
              <a:t>. Los investigadores se sienten «</a:t>
            </a:r>
            <a:r>
              <a:rPr lang="es-ES" sz="1200" b="1" i="0" u="sng" kern="1200" dirty="0" smtClean="0">
                <a:solidFill>
                  <a:schemeClr val="tx1"/>
                </a:solidFill>
                <a:latin typeface="+mn-lt"/>
                <a:ea typeface="+mn-ea"/>
                <a:cs typeface="+mn-cs"/>
              </a:rPr>
              <a:t>desconcertados</a:t>
            </a:r>
            <a:r>
              <a:rPr lang="es-ES" sz="1200" b="0" i="0" u="sng" kern="1200" dirty="0" smtClean="0">
                <a:solidFill>
                  <a:schemeClr val="tx1"/>
                </a:solidFill>
                <a:latin typeface="+mn-lt"/>
                <a:ea typeface="+mn-ea"/>
                <a:cs typeface="+mn-cs"/>
              </a:rPr>
              <a:t>» por los nuevos </a:t>
            </a:r>
            <a:r>
              <a:rPr lang="es-ES" sz="1200" b="0" i="0" u="sng" kern="1200" dirty="0" err="1" smtClean="0">
                <a:solidFill>
                  <a:schemeClr val="tx1"/>
                </a:solidFill>
                <a:latin typeface="+mn-lt"/>
                <a:ea typeface="+mn-ea"/>
                <a:cs typeface="+mn-cs"/>
              </a:rPr>
              <a:t>datoss</a:t>
            </a:r>
            <a:r>
              <a:rPr lang="es-ES" sz="1200" b="0" i="0" u="sng" kern="1200" dirty="0" smtClean="0">
                <a:solidFill>
                  <a:schemeClr val="tx1"/>
                </a:solidFill>
                <a:latin typeface="+mn-lt"/>
                <a:ea typeface="+mn-ea"/>
                <a:cs typeface="+mn-cs"/>
              </a:rPr>
              <a:t>. Chris </a:t>
            </a:r>
            <a:r>
              <a:rPr lang="es-ES" sz="1200" b="0" i="0" u="sng" kern="1200" dirty="0" err="1" smtClean="0">
                <a:solidFill>
                  <a:schemeClr val="tx1"/>
                </a:solidFill>
                <a:latin typeface="+mn-lt"/>
                <a:ea typeface="+mn-ea"/>
                <a:cs typeface="+mn-cs"/>
              </a:rPr>
              <a:t>Stringer</a:t>
            </a:r>
            <a:r>
              <a:rPr lang="es-ES" sz="1200" b="0" i="0" u="sng" kern="1200" dirty="0" smtClean="0">
                <a:solidFill>
                  <a:schemeClr val="tx1"/>
                </a:solidFill>
                <a:latin typeface="+mn-lt"/>
                <a:ea typeface="+mn-ea"/>
                <a:cs typeface="+mn-cs"/>
              </a:rPr>
              <a:t> dice que «</a:t>
            </a:r>
            <a:r>
              <a:rPr lang="es-ES" sz="1200" b="1" i="0" u="sng" kern="1200" dirty="0" smtClean="0">
                <a:solidFill>
                  <a:schemeClr val="tx1"/>
                </a:solidFill>
                <a:latin typeface="+mn-lt"/>
                <a:ea typeface="+mn-ea"/>
                <a:cs typeface="+mn-cs"/>
              </a:rPr>
              <a:t>no es lo que yo hubiera esperado</a:t>
            </a:r>
            <a:r>
              <a:rPr lang="es-ES" sz="1200" b="0" i="0" u="sng" kern="1200" dirty="0" smtClean="0">
                <a:solidFill>
                  <a:schemeClr val="tx1"/>
                </a:solidFill>
                <a:latin typeface="+mn-lt"/>
                <a:ea typeface="+mn-ea"/>
                <a:cs typeface="+mn-cs"/>
              </a:rPr>
              <a:t>». </a:t>
            </a:r>
            <a:r>
              <a:rPr lang="es-ES" sz="1200" b="0" i="0" u="sng" kern="1200" dirty="0" err="1" smtClean="0">
                <a:solidFill>
                  <a:schemeClr val="tx1"/>
                </a:solidFill>
                <a:latin typeface="+mn-lt"/>
                <a:ea typeface="+mn-ea"/>
                <a:cs typeface="+mn-cs"/>
              </a:rPr>
              <a:t>Svante</a:t>
            </a:r>
            <a:r>
              <a:rPr lang="es-ES" sz="1200" b="0" i="0" u="sng" kern="1200" dirty="0" smtClean="0">
                <a:solidFill>
                  <a:schemeClr val="tx1"/>
                </a:solidFill>
                <a:latin typeface="+mn-lt"/>
                <a:ea typeface="+mn-ea"/>
                <a:cs typeface="+mn-cs"/>
              </a:rPr>
              <a:t> </a:t>
            </a:r>
            <a:r>
              <a:rPr lang="es-ES" sz="1200" b="0" i="0" u="sng" kern="1200" dirty="0" err="1" smtClean="0">
                <a:solidFill>
                  <a:schemeClr val="tx1"/>
                </a:solidFill>
                <a:latin typeface="+mn-lt"/>
                <a:ea typeface="+mn-ea"/>
                <a:cs typeface="+mn-cs"/>
              </a:rPr>
              <a:t>Pääbo</a:t>
            </a:r>
            <a:r>
              <a:rPr lang="es-ES" sz="1200" b="0" i="0" u="sng" kern="1200" dirty="0" smtClean="0">
                <a:solidFill>
                  <a:schemeClr val="tx1"/>
                </a:solidFill>
                <a:latin typeface="+mn-lt"/>
                <a:ea typeface="+mn-ea"/>
                <a:cs typeface="+mn-cs"/>
              </a:rPr>
              <a:t> dice, por su parte: «Esto realmente </a:t>
            </a:r>
            <a:r>
              <a:rPr lang="es-ES" sz="1200" b="1" i="0" u="sng" kern="1200" dirty="0" smtClean="0">
                <a:solidFill>
                  <a:schemeClr val="tx1"/>
                </a:solidFill>
                <a:latin typeface="+mn-lt"/>
                <a:ea typeface="+mn-ea"/>
                <a:cs typeface="+mn-cs"/>
              </a:rPr>
              <a:t>suscita más preguntas de las que responde</a:t>
            </a:r>
            <a:r>
              <a:rPr lang="es-ES" sz="1200" b="0" i="0" u="sng" kern="1200" dirty="0" smtClean="0">
                <a:solidFill>
                  <a:schemeClr val="tx1"/>
                </a:solidFill>
                <a:latin typeface="+mn-lt"/>
                <a:ea typeface="+mn-ea"/>
                <a:cs typeface="+mn-cs"/>
              </a:rPr>
              <a:t>». El artículo añade: «Los investigadores interesados en evolución humana están </a:t>
            </a:r>
            <a:r>
              <a:rPr lang="es-ES" sz="1200" b="1" i="0" u="sng" kern="1200" dirty="0" smtClean="0">
                <a:solidFill>
                  <a:schemeClr val="tx1"/>
                </a:solidFill>
                <a:latin typeface="+mn-lt"/>
                <a:ea typeface="+mn-ea"/>
                <a:cs typeface="+mn-cs"/>
              </a:rPr>
              <a:t>haciendo esfuerzos por explicar</a:t>
            </a:r>
            <a:r>
              <a:rPr lang="es-ES" sz="1200" b="0" i="0" u="sng" kern="1200" dirty="0" smtClean="0">
                <a:solidFill>
                  <a:schemeClr val="tx1"/>
                </a:solidFill>
                <a:latin typeface="+mn-lt"/>
                <a:ea typeface="+mn-ea"/>
                <a:cs typeface="+mn-cs"/>
              </a:rPr>
              <a:t> el </a:t>
            </a:r>
            <a:r>
              <a:rPr lang="es-ES" sz="1200" b="1" i="0" u="sng" kern="1200" dirty="0" smtClean="0">
                <a:solidFill>
                  <a:schemeClr val="tx1"/>
                </a:solidFill>
                <a:latin typeface="+mn-lt"/>
                <a:ea typeface="+mn-ea"/>
                <a:cs typeface="+mn-cs"/>
              </a:rPr>
              <a:t>sorprendente vínculo,</a:t>
            </a:r>
            <a:r>
              <a:rPr lang="es-ES" sz="1200" b="0" i="0" u="sng" kern="1200" dirty="0" smtClean="0">
                <a:solidFill>
                  <a:schemeClr val="tx1"/>
                </a:solidFill>
                <a:latin typeface="+mn-lt"/>
                <a:ea typeface="+mn-ea"/>
                <a:cs typeface="+mn-cs"/>
              </a:rPr>
              <a:t> y cada uno parece tener sus propias ideas». Quieren esperanza, pero ofrecen confusión:</a:t>
            </a:r>
          </a:p>
          <a:p>
            <a:endParaRPr lang="es-ES" sz="1200" b="0" i="0" u="sng"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t>
            </a:r>
            <a:r>
              <a:rPr lang="es-ES" sz="1200" b="1" kern="1200" dirty="0" smtClean="0">
                <a:solidFill>
                  <a:schemeClr val="tx1"/>
                </a:solidFill>
                <a:latin typeface="+mn-lt"/>
                <a:ea typeface="+mn-ea"/>
                <a:cs typeface="+mn-cs"/>
              </a:rPr>
              <a:t>Qué estaba haciendo un ADN </a:t>
            </a:r>
            <a:r>
              <a:rPr lang="es-ES" sz="1200" b="1" kern="1200" dirty="0" err="1" smtClean="0">
                <a:solidFill>
                  <a:schemeClr val="tx1"/>
                </a:solidFill>
                <a:latin typeface="+mn-lt"/>
                <a:ea typeface="+mn-ea"/>
                <a:cs typeface="+mn-cs"/>
              </a:rPr>
              <a:t>denisovano</a:t>
            </a:r>
            <a:r>
              <a:rPr lang="es-ES" sz="1200" b="0" kern="1200" dirty="0" smtClean="0">
                <a:solidFill>
                  <a:schemeClr val="tx1"/>
                </a:solidFill>
                <a:latin typeface="+mn-lt"/>
                <a:ea typeface="+mn-ea"/>
                <a:cs typeface="+mn-cs"/>
              </a:rPr>
              <a:t> en un </a:t>
            </a:r>
            <a:r>
              <a:rPr lang="es-ES" sz="1200" b="0" kern="1200" dirty="0" err="1" smtClean="0">
                <a:solidFill>
                  <a:schemeClr val="tx1"/>
                </a:solidFill>
                <a:latin typeface="+mn-lt"/>
                <a:ea typeface="+mn-ea"/>
                <a:cs typeface="+mn-cs"/>
              </a:rPr>
              <a:t>protoneandertal</a:t>
            </a:r>
            <a:r>
              <a:rPr lang="es-ES" sz="1200" b="0" kern="1200" dirty="0" smtClean="0">
                <a:solidFill>
                  <a:schemeClr val="tx1"/>
                </a:solidFill>
                <a:latin typeface="+mn-lt"/>
                <a:ea typeface="+mn-ea"/>
                <a:cs typeface="+mn-cs"/>
              </a:rPr>
              <a:t> a 7500 kilómetros de Siberia?» ¿O, como decía ocurrentemente la </a:t>
            </a:r>
            <a:r>
              <a:rPr lang="es-ES" sz="1200" b="0" kern="1200" dirty="0" smtClean="0">
                <a:solidFill>
                  <a:schemeClr val="tx1"/>
                </a:solidFill>
                <a:latin typeface="+mn-lt"/>
                <a:ea typeface="+mn-ea"/>
                <a:cs typeface="+mn-cs"/>
                <a:hlinkClick r:id="rId4"/>
              </a:rPr>
              <a:t>BBC, de Siberia a Iberia? La cosa se vuelve escabrosa con diversos grupos incompatibles que se cruzaban pero perdiendo el ADN ganado?</a:t>
            </a:r>
            <a:endParaRPr lang="es-ES" sz="1200" b="0" i="0" u="sng" kern="1200" dirty="0" smtClean="0">
              <a:solidFill>
                <a:schemeClr val="tx1"/>
              </a:solidFill>
              <a:latin typeface="+mn-lt"/>
              <a:ea typeface="+mn-ea"/>
              <a:cs typeface="+mn-cs"/>
            </a:endParaRPr>
          </a:p>
          <a:p>
            <a:endParaRPr lang="es-ES" sz="1200" b="0" i="0" u="sng"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Por otra parte, permanece en pie la cuestión de la durabilidad del ADN a través del tiempo. ¿Realmente se puede mantener una integridad suficiente del ADN después de 400.000 años para poder proceder a su secuenciación? ¿O constituye una pista de una edad mucho más reciente para estos tejidos óseos? Véase </a:t>
            </a:r>
            <a:r>
              <a:rPr lang="es-ES" sz="1200" i="1" kern="1200" dirty="0" smtClean="0">
                <a:solidFill>
                  <a:schemeClr val="tx1"/>
                </a:solidFill>
                <a:latin typeface="+mn-lt"/>
                <a:ea typeface="+mn-ea"/>
                <a:cs typeface="+mn-cs"/>
                <a:hlinkClick r:id="rId5"/>
              </a:rPr>
              <a:t>Estimación de la longevidad del ADN </a:t>
            </a:r>
            <a:r>
              <a:rPr lang="es-ES" sz="1200" i="0" kern="1200" dirty="0" smtClean="0">
                <a:solidFill>
                  <a:schemeClr val="tx1"/>
                </a:solidFill>
                <a:latin typeface="+mn-lt"/>
                <a:ea typeface="+mn-ea"/>
                <a:cs typeface="+mn-cs"/>
                <a:hlinkClick r:id="rId5"/>
              </a:rPr>
              <a:t>y </a:t>
            </a:r>
            <a:r>
              <a:rPr lang="es-ES" sz="1200" i="1" kern="1200" dirty="0" smtClean="0">
                <a:solidFill>
                  <a:schemeClr val="tx1"/>
                </a:solidFill>
                <a:latin typeface="+mn-lt"/>
                <a:ea typeface="+mn-ea"/>
                <a:cs typeface="+mn-cs"/>
                <a:hlinkClick r:id="rId6"/>
              </a:rPr>
              <a:t>El ADN óseo se descompone demasiado rápidamente para la escala de tiempo geológica.</a:t>
            </a:r>
            <a:endParaRPr lang="es-ES" sz="1200" b="0" i="0" u="sng" kern="1200" dirty="0" smtClean="0">
              <a:solidFill>
                <a:schemeClr val="tx1"/>
              </a:solidFill>
              <a:latin typeface="+mn-lt"/>
              <a:ea typeface="+mn-ea"/>
              <a:cs typeface="+mn-cs"/>
            </a:endParaRPr>
          </a:p>
          <a:p>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36</a:t>
            </a:fld>
            <a:endParaRPr lang="es-ES"/>
          </a:p>
        </p:txBody>
      </p:sp>
    </p:spTree>
    <p:extLst>
      <p:ext uri="{BB962C8B-B14F-4D97-AF65-F5344CB8AC3E}">
        <p14:creationId xmlns:p14="http://schemas.microsoft.com/office/powerpoint/2010/main" val="1355559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d) </a:t>
            </a:r>
            <a:r>
              <a:rPr lang="es-ES_tradnl" sz="1200" u="sng" kern="1200" dirty="0" smtClean="0">
                <a:solidFill>
                  <a:schemeClr val="tx1"/>
                </a:solidFill>
                <a:effectLst/>
                <a:latin typeface="+mn-lt"/>
                <a:ea typeface="+mn-ea"/>
                <a:cs typeface="+mn-cs"/>
              </a:rPr>
              <a:t>Fomentar la educación ecológica</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t>
            </a:r>
            <a:r>
              <a:rPr lang="es-ES_tradnl" sz="1200" u="sng" kern="1200" dirty="0" smtClean="0">
                <a:solidFill>
                  <a:schemeClr val="tx1"/>
                </a:solidFill>
                <a:effectLst/>
                <a:latin typeface="+mn-lt"/>
                <a:ea typeface="+mn-ea"/>
                <a:cs typeface="+mn-cs"/>
              </a:rPr>
              <a:t>Cómo podemos ayudar a que los niños y jóvenes puedan vivir de forma que refleje el amor que Dios tiene hacia su creación</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37</a:t>
            </a:fld>
            <a:endParaRPr lang="es-ES"/>
          </a:p>
        </p:txBody>
      </p:sp>
    </p:spTree>
    <p:extLst>
      <p:ext uri="{BB962C8B-B14F-4D97-AF65-F5344CB8AC3E}">
        <p14:creationId xmlns:p14="http://schemas.microsoft.com/office/powerpoint/2010/main" val="1208726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 </a:t>
            </a:r>
            <a:r>
              <a:rPr lang="es-ES_tradnl" sz="1200" u="sng" kern="1200" dirty="0" smtClean="0">
                <a:solidFill>
                  <a:schemeClr val="tx1"/>
                </a:solidFill>
                <a:effectLst/>
                <a:latin typeface="+mn-lt"/>
                <a:ea typeface="+mn-ea"/>
                <a:cs typeface="+mn-cs"/>
              </a:rPr>
              <a:t>Apoyar medidas de prevención de daños al medio ambiente</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-Compra de productos con </a:t>
            </a:r>
            <a:r>
              <a:rPr lang="es-ES_tradnl" sz="1200" b="1" kern="1200" dirty="0" smtClean="0">
                <a:solidFill>
                  <a:schemeClr val="tx1"/>
                </a:solidFill>
                <a:effectLst/>
                <a:latin typeface="+mn-lt"/>
                <a:ea typeface="+mn-ea"/>
                <a:cs typeface="+mn-cs"/>
              </a:rPr>
              <a:t>envases de cristal</a:t>
            </a:r>
            <a:r>
              <a:rPr lang="es-ES_tradnl" sz="1200" kern="1200" dirty="0" smtClean="0">
                <a:solidFill>
                  <a:schemeClr val="tx1"/>
                </a:solidFill>
                <a:effectLst/>
                <a:latin typeface="+mn-lt"/>
                <a:ea typeface="+mn-ea"/>
                <a:cs typeface="+mn-cs"/>
              </a:rPr>
              <a:t>, que son reciclables.</a:t>
            </a:r>
          </a:p>
          <a:p>
            <a:r>
              <a:rPr lang="es-ES_tradnl" sz="1200" kern="1200" dirty="0" smtClean="0">
                <a:solidFill>
                  <a:schemeClr val="tx1"/>
                </a:solidFill>
                <a:effectLst/>
                <a:latin typeface="+mn-lt"/>
                <a:ea typeface="+mn-ea"/>
                <a:cs typeface="+mn-cs"/>
              </a:rPr>
              <a:t>	-Evitar los productos (</a:t>
            </a:r>
            <a:r>
              <a:rPr lang="es-ES_tradnl" sz="1200" b="1" kern="1200" dirty="0" smtClean="0">
                <a:solidFill>
                  <a:schemeClr val="tx1"/>
                </a:solidFill>
                <a:effectLst/>
                <a:latin typeface="+mn-lt"/>
                <a:ea typeface="+mn-ea"/>
                <a:cs typeface="+mn-cs"/>
              </a:rPr>
              <a:t>aerosoles</a:t>
            </a:r>
            <a:r>
              <a:rPr lang="es-ES_tradnl" sz="1200" kern="1200" dirty="0" smtClean="0">
                <a:solidFill>
                  <a:schemeClr val="tx1"/>
                </a:solidFill>
                <a:effectLst/>
                <a:latin typeface="+mn-lt"/>
                <a:ea typeface="+mn-ea"/>
                <a:cs typeface="+mn-cs"/>
              </a:rPr>
              <a:t> y sprays) que dañan el ozono.</a:t>
            </a:r>
          </a:p>
          <a:p>
            <a:r>
              <a:rPr lang="es-ES_tradnl" sz="1200" kern="1200" dirty="0" smtClean="0">
                <a:solidFill>
                  <a:schemeClr val="tx1"/>
                </a:solidFill>
                <a:effectLst/>
                <a:latin typeface="+mn-lt"/>
                <a:ea typeface="+mn-ea"/>
                <a:cs typeface="+mn-cs"/>
              </a:rPr>
              <a:t>	-Usar </a:t>
            </a:r>
            <a:r>
              <a:rPr lang="es-ES_tradnl" sz="1200" b="1" kern="1200" dirty="0" smtClean="0">
                <a:solidFill>
                  <a:schemeClr val="tx1"/>
                </a:solidFill>
                <a:effectLst/>
                <a:latin typeface="+mn-lt"/>
                <a:ea typeface="+mn-ea"/>
                <a:cs typeface="+mn-cs"/>
              </a:rPr>
              <a:t>papel reciclado</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-Fomentar el empleo de las </a:t>
            </a:r>
            <a:r>
              <a:rPr lang="es-ES_tradnl" sz="1200" b="1" kern="1200" dirty="0" smtClean="0">
                <a:solidFill>
                  <a:schemeClr val="tx1"/>
                </a:solidFill>
                <a:effectLst/>
                <a:latin typeface="+mn-lt"/>
                <a:ea typeface="+mn-ea"/>
                <a:cs typeface="+mn-cs"/>
              </a:rPr>
              <a:t>energías renovables</a:t>
            </a:r>
            <a:r>
              <a:rPr lang="es-ES_tradnl" sz="1200" kern="1200" dirty="0" smtClean="0">
                <a:solidFill>
                  <a:schemeClr val="tx1"/>
                </a:solidFill>
                <a:effectLst/>
                <a:latin typeface="+mn-lt"/>
                <a:ea typeface="+mn-ea"/>
                <a:cs typeface="+mn-cs"/>
              </a:rPr>
              <a:t> y disminuir el uso de energías fósiles.</a:t>
            </a:r>
          </a:p>
          <a:p>
            <a:r>
              <a:rPr lang="es-ES_tradnl" sz="1200" kern="1200" dirty="0" smtClean="0">
                <a:solidFill>
                  <a:schemeClr val="tx1"/>
                </a:solidFill>
                <a:effectLst/>
                <a:latin typeface="+mn-lt"/>
                <a:ea typeface="+mn-ea"/>
                <a:cs typeface="+mn-cs"/>
              </a:rPr>
              <a:t>	-Utilizar </a:t>
            </a:r>
            <a:r>
              <a:rPr lang="es-ES_tradnl" sz="1200" b="1" kern="1200" dirty="0" smtClean="0">
                <a:solidFill>
                  <a:schemeClr val="tx1"/>
                </a:solidFill>
                <a:effectLst/>
                <a:latin typeface="+mn-lt"/>
                <a:ea typeface="+mn-ea"/>
                <a:cs typeface="+mn-cs"/>
              </a:rPr>
              <a:t>transportes públicos</a:t>
            </a:r>
            <a:r>
              <a:rPr lang="es-ES_tradnl" sz="1200" kern="1200" dirty="0" smtClean="0">
                <a:solidFill>
                  <a:schemeClr val="tx1"/>
                </a:solidFill>
                <a:effectLst/>
                <a:latin typeface="+mn-lt"/>
                <a:ea typeface="+mn-ea"/>
                <a:cs typeface="+mn-cs"/>
              </a:rPr>
              <a:t> y menos el coche: “mejor tren o barco que carretera o avión”.</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38</a:t>
            </a:fld>
            <a:endParaRPr lang="es-ES"/>
          </a:p>
        </p:txBody>
      </p:sp>
    </p:spTree>
    <p:extLst>
      <p:ext uri="{BB962C8B-B14F-4D97-AF65-F5344CB8AC3E}">
        <p14:creationId xmlns:p14="http://schemas.microsoft.com/office/powerpoint/2010/main" val="1878464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Sugerencias de Greenpeace para vivir de forma más sostenible:</a:t>
            </a: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1. Haz un uso eficiente de los electrodomésticos.</a:t>
            </a:r>
          </a:p>
          <a:p>
            <a:r>
              <a:rPr lang="es-ES_tradnl" sz="1200" kern="1200" dirty="0" smtClean="0">
                <a:solidFill>
                  <a:schemeClr val="tx1"/>
                </a:solidFill>
                <a:effectLst/>
                <a:latin typeface="+mn-lt"/>
                <a:ea typeface="+mn-ea"/>
                <a:cs typeface="+mn-cs"/>
              </a:rPr>
              <a:t>	2. Apuesta por bombillas de bajo consumo.</a:t>
            </a:r>
          </a:p>
          <a:p>
            <a:r>
              <a:rPr lang="es-ES_tradnl" sz="1200" kern="1200" dirty="0" smtClean="0">
                <a:solidFill>
                  <a:schemeClr val="tx1"/>
                </a:solidFill>
                <a:effectLst/>
                <a:latin typeface="+mn-lt"/>
                <a:ea typeface="+mn-ea"/>
                <a:cs typeface="+mn-cs"/>
              </a:rPr>
              <a:t>	3. No te calientes más de la cuenta ni abuses del aire acondicionado.</a:t>
            </a:r>
          </a:p>
          <a:p>
            <a:r>
              <a:rPr lang="es-ES_tradnl" sz="1200" kern="1200" dirty="0" smtClean="0">
                <a:solidFill>
                  <a:schemeClr val="tx1"/>
                </a:solidFill>
                <a:effectLst/>
                <a:latin typeface="+mn-lt"/>
                <a:ea typeface="+mn-ea"/>
                <a:cs typeface="+mn-cs"/>
              </a:rPr>
              <a:t>	4. No uses más agua de la necesaria y modera su temperatura.</a:t>
            </a:r>
          </a:p>
          <a:p>
            <a:r>
              <a:rPr lang="es-ES_tradnl" sz="1200" kern="1200" dirty="0" smtClean="0">
                <a:solidFill>
                  <a:schemeClr val="tx1"/>
                </a:solidFill>
                <a:effectLst/>
                <a:latin typeface="+mn-lt"/>
                <a:ea typeface="+mn-ea"/>
                <a:cs typeface="+mn-cs"/>
              </a:rPr>
              <a:t>	5. Modera el consumo de energía en la cocina.</a:t>
            </a:r>
          </a:p>
          <a:p>
            <a:r>
              <a:rPr lang="es-ES_tradnl" sz="1200" kern="1200" dirty="0" smtClean="0">
                <a:solidFill>
                  <a:schemeClr val="tx1"/>
                </a:solidFill>
                <a:effectLst/>
                <a:latin typeface="+mn-lt"/>
                <a:ea typeface="+mn-ea"/>
                <a:cs typeface="+mn-cs"/>
              </a:rPr>
              <a:t>	6. Ponte a dieta mediterránea y modera el consumo de carne.</a:t>
            </a:r>
          </a:p>
          <a:p>
            <a:r>
              <a:rPr lang="es-ES_tradnl" sz="1200" kern="1200" dirty="0" smtClean="0">
                <a:solidFill>
                  <a:schemeClr val="tx1"/>
                </a:solidFill>
                <a:effectLst/>
                <a:latin typeface="+mn-lt"/>
                <a:ea typeface="+mn-ea"/>
                <a:cs typeface="+mn-cs"/>
              </a:rPr>
              <a:t>	7. Consume productos autóctonos y de larga vida útil.</a:t>
            </a:r>
          </a:p>
          <a:p>
            <a:r>
              <a:rPr lang="es-ES_tradnl" sz="1200" kern="1200" dirty="0" smtClean="0">
                <a:solidFill>
                  <a:schemeClr val="tx1"/>
                </a:solidFill>
                <a:effectLst/>
                <a:latin typeface="+mn-lt"/>
                <a:ea typeface="+mn-ea"/>
                <a:cs typeface="+mn-cs"/>
              </a:rPr>
              <a:t>	8. Muévete en bici o transporte público.</a:t>
            </a:r>
          </a:p>
          <a:p>
            <a:r>
              <a:rPr lang="es-ES_tradnl" sz="1200" kern="1200" dirty="0" smtClean="0">
                <a:solidFill>
                  <a:schemeClr val="tx1"/>
                </a:solidFill>
                <a:effectLst/>
                <a:latin typeface="+mn-lt"/>
                <a:ea typeface="+mn-ea"/>
                <a:cs typeface="+mn-cs"/>
              </a:rPr>
              <a:t>	9. Disfruta del ocio de proximidad.</a:t>
            </a:r>
          </a:p>
          <a:p>
            <a:r>
              <a:rPr lang="es-ES_tradnl" sz="1200" kern="1200" dirty="0" smtClean="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39</a:t>
            </a:fld>
            <a:endParaRPr lang="es-ES"/>
          </a:p>
        </p:txBody>
      </p:sp>
    </p:spTree>
    <p:extLst>
      <p:ext uri="{BB962C8B-B14F-4D97-AF65-F5344CB8AC3E}">
        <p14:creationId xmlns:p14="http://schemas.microsoft.com/office/powerpoint/2010/main" val="2403527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40</a:t>
            </a:fld>
            <a:endParaRPr lang="es-ES"/>
          </a:p>
        </p:txBody>
      </p:sp>
    </p:spTree>
    <p:extLst>
      <p:ext uri="{BB962C8B-B14F-4D97-AF65-F5344CB8AC3E}">
        <p14:creationId xmlns:p14="http://schemas.microsoft.com/office/powerpoint/2010/main" val="3600743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f) </a:t>
            </a:r>
            <a:r>
              <a:rPr lang="es-ES_tradnl" sz="1200" u="sng" kern="1200" dirty="0" smtClean="0">
                <a:solidFill>
                  <a:schemeClr val="tx1"/>
                </a:solidFill>
                <a:effectLst/>
                <a:latin typeface="+mn-lt"/>
                <a:ea typeface="+mn-ea"/>
                <a:cs typeface="+mn-cs"/>
              </a:rPr>
              <a:t>Dar ejemplo de respeto al ambiente en las iglesias</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¿Cómo gestionamos </a:t>
            </a:r>
            <a:r>
              <a:rPr lang="es-ES_tradnl" sz="1200" b="1" kern="1200" dirty="0" smtClean="0">
                <a:solidFill>
                  <a:schemeClr val="tx1"/>
                </a:solidFill>
                <a:effectLst/>
                <a:latin typeface="+mn-lt"/>
                <a:ea typeface="+mn-ea"/>
                <a:cs typeface="+mn-cs"/>
              </a:rPr>
              <a:t>la energía</a:t>
            </a:r>
            <a:r>
              <a:rPr lang="es-ES_tradnl" sz="1200" kern="1200" dirty="0" smtClean="0">
                <a:solidFill>
                  <a:schemeClr val="tx1"/>
                </a:solidFill>
                <a:effectLst/>
                <a:latin typeface="+mn-lt"/>
                <a:ea typeface="+mn-ea"/>
                <a:cs typeface="+mn-cs"/>
              </a:rPr>
              <a:t> de nuestros locales de culto?</a:t>
            </a:r>
          </a:p>
          <a:p>
            <a:r>
              <a:rPr lang="es-ES_tradnl" sz="1200" kern="1200" dirty="0" smtClean="0">
                <a:solidFill>
                  <a:schemeClr val="tx1"/>
                </a:solidFill>
                <a:effectLst/>
                <a:latin typeface="+mn-lt"/>
                <a:ea typeface="+mn-ea"/>
                <a:cs typeface="+mn-cs"/>
              </a:rPr>
              <a:t>	¿Reciclamos los residuos?</a:t>
            </a:r>
          </a:p>
          <a:p>
            <a:r>
              <a:rPr lang="es-ES_tradnl" sz="1200" kern="1200" dirty="0" smtClean="0">
                <a:solidFill>
                  <a:schemeClr val="tx1"/>
                </a:solidFill>
                <a:effectLst/>
                <a:latin typeface="+mn-lt"/>
                <a:ea typeface="+mn-ea"/>
                <a:cs typeface="+mn-cs"/>
              </a:rPr>
              <a:t>	¿Cómo  usamos el papel?</a:t>
            </a:r>
          </a:p>
          <a:p>
            <a:r>
              <a:rPr lang="es-ES_tradnl" sz="1200" kern="1200" dirty="0" smtClean="0">
                <a:solidFill>
                  <a:schemeClr val="tx1"/>
                </a:solidFill>
                <a:effectLst/>
                <a:latin typeface="+mn-lt"/>
                <a:ea typeface="+mn-ea"/>
                <a:cs typeface="+mn-cs"/>
              </a:rPr>
              <a:t>	Se podría tener un </a:t>
            </a:r>
            <a:r>
              <a:rPr lang="es-ES_tradnl" sz="1200" b="1" kern="1200" dirty="0" smtClean="0">
                <a:solidFill>
                  <a:schemeClr val="tx1"/>
                </a:solidFill>
                <a:effectLst/>
                <a:latin typeface="+mn-lt"/>
                <a:ea typeface="+mn-ea"/>
                <a:cs typeface="+mn-cs"/>
              </a:rPr>
              <a:t>banco de herramientas</a:t>
            </a:r>
            <a:r>
              <a:rPr lang="es-ES_tradnl" sz="1200" kern="1200" dirty="0" smtClean="0">
                <a:solidFill>
                  <a:schemeClr val="tx1"/>
                </a:solidFill>
                <a:effectLst/>
                <a:latin typeface="+mn-lt"/>
                <a:ea typeface="+mn-ea"/>
                <a:cs typeface="+mn-cs"/>
              </a:rPr>
              <a:t> costosas en la iglesia, en vez de tener uno cada uno en su casa. ¿</a:t>
            </a:r>
            <a:r>
              <a:rPr lang="es-ES_tradnl" sz="1200" u="sng" kern="1200" dirty="0" smtClean="0">
                <a:solidFill>
                  <a:schemeClr val="tx1"/>
                </a:solidFill>
                <a:effectLst/>
                <a:latin typeface="+mn-lt"/>
                <a:ea typeface="+mn-ea"/>
                <a:cs typeface="+mn-cs"/>
              </a:rPr>
              <a:t>Estamos dispuestos a poner en práctica el ejemplo de la iglesia primitiva en </a:t>
            </a:r>
            <a:r>
              <a:rPr lang="es-ES_tradnl" sz="1200" b="1" u="sng" kern="1200" dirty="0" smtClean="0">
                <a:solidFill>
                  <a:schemeClr val="tx1"/>
                </a:solidFill>
                <a:effectLst/>
                <a:latin typeface="+mn-lt"/>
                <a:ea typeface="+mn-ea"/>
                <a:cs typeface="+mn-cs"/>
              </a:rPr>
              <a:t>Hechos 4:32-35</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La </a:t>
            </a:r>
            <a:r>
              <a:rPr lang="es-ES_tradnl" sz="1200" b="1" kern="1200" dirty="0" smtClean="0">
                <a:solidFill>
                  <a:schemeClr val="tx1"/>
                </a:solidFill>
                <a:effectLst/>
                <a:latin typeface="+mn-lt"/>
                <a:ea typeface="+mn-ea"/>
                <a:cs typeface="+mn-cs"/>
              </a:rPr>
              <a:t>avaricia</a:t>
            </a:r>
            <a:r>
              <a:rPr lang="es-ES_tradnl" sz="1200" kern="1200" dirty="0" smtClean="0">
                <a:solidFill>
                  <a:schemeClr val="tx1"/>
                </a:solidFill>
                <a:effectLst/>
                <a:latin typeface="+mn-lt"/>
                <a:ea typeface="+mn-ea"/>
                <a:cs typeface="+mn-cs"/>
              </a:rPr>
              <a:t> es uno de los pecados más comunes de la sociedad contemporánea. El </a:t>
            </a:r>
            <a:r>
              <a:rPr lang="es-ES_tradnl" sz="1200" b="1" kern="1200" dirty="0" smtClean="0">
                <a:solidFill>
                  <a:schemeClr val="tx1"/>
                </a:solidFill>
                <a:effectLst/>
                <a:latin typeface="+mn-lt"/>
                <a:ea typeface="+mn-ea"/>
                <a:cs typeface="+mn-cs"/>
              </a:rPr>
              <a:t>confort físico</a:t>
            </a:r>
            <a:r>
              <a:rPr lang="es-ES_tradnl" sz="1200" kern="1200" dirty="0" smtClean="0">
                <a:solidFill>
                  <a:schemeClr val="tx1"/>
                </a:solidFill>
                <a:effectLst/>
                <a:latin typeface="+mn-lt"/>
                <a:ea typeface="+mn-ea"/>
                <a:cs typeface="+mn-cs"/>
              </a:rPr>
              <a:t> y la seguridad se consideran como el </a:t>
            </a:r>
            <a:r>
              <a:rPr lang="es-ES_tradnl" sz="1200" b="1" kern="1200" dirty="0" smtClean="0">
                <a:solidFill>
                  <a:schemeClr val="tx1"/>
                </a:solidFill>
                <a:effectLst/>
                <a:latin typeface="+mn-lt"/>
                <a:ea typeface="+mn-ea"/>
                <a:cs typeface="+mn-cs"/>
              </a:rPr>
              <a:t>bien supremo</a:t>
            </a:r>
            <a:r>
              <a:rPr lang="es-ES_tradnl" sz="1200" kern="1200" dirty="0" smtClean="0">
                <a:solidFill>
                  <a:schemeClr val="tx1"/>
                </a:solidFill>
                <a:effectLst/>
                <a:latin typeface="+mn-lt"/>
                <a:ea typeface="+mn-ea"/>
                <a:cs typeface="+mn-cs"/>
              </a:rPr>
              <a:t> de la vida.</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Sin darnos cuenta, muchos cristianos le estamos </a:t>
            </a:r>
            <a:r>
              <a:rPr lang="es-ES_tradnl" sz="1200" b="1" kern="1200" dirty="0" smtClean="0">
                <a:solidFill>
                  <a:schemeClr val="tx1"/>
                </a:solidFill>
                <a:effectLst/>
                <a:latin typeface="+mn-lt"/>
                <a:ea typeface="+mn-ea"/>
                <a:cs typeface="+mn-cs"/>
              </a:rPr>
              <a:t>haciendo el juego</a:t>
            </a:r>
            <a:r>
              <a:rPr lang="es-ES_tradnl" sz="1200" kern="1200" dirty="0" smtClean="0">
                <a:solidFill>
                  <a:schemeClr val="tx1"/>
                </a:solidFill>
                <a:effectLst/>
                <a:latin typeface="+mn-lt"/>
                <a:ea typeface="+mn-ea"/>
                <a:cs typeface="+mn-cs"/>
              </a:rPr>
              <a:t> al sistema económico actual y nos dejamos llevar por la </a:t>
            </a:r>
            <a:r>
              <a:rPr lang="es-ES_tradnl" sz="1200" b="1" kern="1200" dirty="0" smtClean="0">
                <a:solidFill>
                  <a:schemeClr val="tx1"/>
                </a:solidFill>
                <a:effectLst/>
                <a:latin typeface="+mn-lt"/>
                <a:ea typeface="+mn-ea"/>
                <a:cs typeface="+mn-cs"/>
              </a:rPr>
              <a:t>propaganda</a:t>
            </a:r>
            <a:r>
              <a:rPr lang="es-ES_tradnl" sz="1200" kern="1200" dirty="0" smtClean="0">
                <a:solidFill>
                  <a:schemeClr val="tx1"/>
                </a:solidFill>
                <a:effectLst/>
                <a:latin typeface="+mn-lt"/>
                <a:ea typeface="+mn-ea"/>
                <a:cs typeface="+mn-cs"/>
              </a:rPr>
              <a:t> y la publicidad.</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41</a:t>
            </a:fld>
            <a:endParaRPr lang="es-ES"/>
          </a:p>
        </p:txBody>
      </p:sp>
    </p:spTree>
    <p:extLst>
      <p:ext uri="{BB962C8B-B14F-4D97-AF65-F5344CB8AC3E}">
        <p14:creationId xmlns:p14="http://schemas.microsoft.com/office/powerpoint/2010/main" val="389654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 </a:t>
            </a:r>
            <a:r>
              <a:rPr lang="es-ES_tradnl" sz="1200" b="1" u="sng" kern="1200" dirty="0" smtClean="0">
                <a:solidFill>
                  <a:schemeClr val="tx1"/>
                </a:solidFill>
                <a:effectLst/>
                <a:latin typeface="+mn-lt"/>
                <a:ea typeface="+mn-ea"/>
                <a:cs typeface="+mn-cs"/>
              </a:rPr>
              <a:t>La gravedad del problema ecológico</a:t>
            </a:r>
            <a:r>
              <a:rPr lang="es-ES_tradnl" sz="1200" b="1"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¿Dónde se puede situar el </a:t>
            </a:r>
            <a:r>
              <a:rPr lang="es-ES" sz="1200" b="1" kern="1200" dirty="0" smtClean="0">
                <a:solidFill>
                  <a:schemeClr val="tx1"/>
                </a:solidFill>
                <a:effectLst/>
                <a:latin typeface="+mn-lt"/>
                <a:ea typeface="+mn-ea"/>
                <a:cs typeface="+mn-cs"/>
              </a:rPr>
              <a:t>origen de la crisis</a:t>
            </a:r>
            <a:r>
              <a:rPr lang="es-ES" sz="1200" kern="1200" dirty="0" smtClean="0">
                <a:solidFill>
                  <a:schemeClr val="tx1"/>
                </a:solidFill>
                <a:effectLst/>
                <a:latin typeface="+mn-lt"/>
                <a:ea typeface="+mn-ea"/>
                <a:cs typeface="+mn-cs"/>
              </a:rPr>
              <a:t> medioambiental?</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Las </a:t>
            </a:r>
            <a:r>
              <a:rPr lang="es-ES" sz="1200" b="1" kern="1200" dirty="0" smtClean="0">
                <a:solidFill>
                  <a:schemeClr val="tx1"/>
                </a:solidFill>
                <a:effectLst/>
                <a:latin typeface="+mn-lt"/>
                <a:ea typeface="+mn-ea"/>
                <a:cs typeface="+mn-cs"/>
              </a:rPr>
              <a:t>relaciones</a:t>
            </a:r>
            <a:r>
              <a:rPr lang="es-ES" sz="1200" kern="1200" dirty="0" smtClean="0">
                <a:solidFill>
                  <a:schemeClr val="tx1"/>
                </a:solidFill>
                <a:effectLst/>
                <a:latin typeface="+mn-lt"/>
                <a:ea typeface="+mn-ea"/>
                <a:cs typeface="+mn-cs"/>
              </a:rPr>
              <a:t> entre el hombre y el entorno natural han venido siendo </a:t>
            </a:r>
            <a:r>
              <a:rPr lang="es-ES" sz="1200" b="1" kern="1200" dirty="0" smtClean="0">
                <a:solidFill>
                  <a:schemeClr val="tx1"/>
                </a:solidFill>
                <a:effectLst/>
                <a:latin typeface="+mn-lt"/>
                <a:ea typeface="+mn-ea"/>
                <a:cs typeface="+mn-cs"/>
              </a:rPr>
              <a:t>difíciles</a:t>
            </a:r>
            <a:r>
              <a:rPr lang="es-ES" sz="1200" kern="1200" dirty="0" smtClean="0">
                <a:solidFill>
                  <a:schemeClr val="tx1"/>
                </a:solidFill>
                <a:effectLst/>
                <a:latin typeface="+mn-lt"/>
                <a:ea typeface="+mn-ea"/>
                <a:cs typeface="+mn-cs"/>
              </a:rPr>
              <a:t> ya desde la más </a:t>
            </a:r>
            <a:r>
              <a:rPr lang="es-ES" sz="1200" b="1" kern="1200" dirty="0" smtClean="0">
                <a:solidFill>
                  <a:schemeClr val="tx1"/>
                </a:solidFill>
                <a:effectLst/>
                <a:latin typeface="+mn-lt"/>
                <a:ea typeface="+mn-ea"/>
                <a:cs typeface="+mn-cs"/>
              </a:rPr>
              <a:t>remota antigüedad</a:t>
            </a:r>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Ejemplos de ello abundan por todos los rincones del planeta y en las más diversas culturas.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Los </a:t>
            </a:r>
            <a:r>
              <a:rPr lang="es-ES" sz="1200" b="1" kern="1200" dirty="0" smtClean="0">
                <a:solidFill>
                  <a:schemeClr val="tx1"/>
                </a:solidFill>
                <a:effectLst/>
                <a:latin typeface="+mn-lt"/>
                <a:ea typeface="+mn-ea"/>
                <a:cs typeface="+mn-cs"/>
              </a:rPr>
              <a:t>humanos</a:t>
            </a:r>
            <a:r>
              <a:rPr lang="es-ES" sz="1200" kern="1200" dirty="0" smtClean="0">
                <a:solidFill>
                  <a:schemeClr val="tx1"/>
                </a:solidFill>
                <a:effectLst/>
                <a:latin typeface="+mn-lt"/>
                <a:ea typeface="+mn-ea"/>
                <a:cs typeface="+mn-cs"/>
              </a:rPr>
              <a:t> han tenido que </a:t>
            </a:r>
            <a:r>
              <a:rPr lang="es-ES" sz="1200" b="1" kern="1200" dirty="0" smtClean="0">
                <a:solidFill>
                  <a:schemeClr val="tx1"/>
                </a:solidFill>
                <a:effectLst/>
                <a:latin typeface="+mn-lt"/>
                <a:ea typeface="+mn-ea"/>
                <a:cs typeface="+mn-cs"/>
              </a:rPr>
              <a:t>luchar siempre</a:t>
            </a:r>
            <a:r>
              <a:rPr lang="es-ES" sz="1200" kern="1200" dirty="0" smtClean="0">
                <a:solidFill>
                  <a:schemeClr val="tx1"/>
                </a:solidFill>
                <a:effectLst/>
                <a:latin typeface="+mn-lt"/>
                <a:ea typeface="+mn-ea"/>
                <a:cs typeface="+mn-cs"/>
              </a:rPr>
              <a:t> con el mundo natural que les rodeaba para </a:t>
            </a:r>
            <a:r>
              <a:rPr lang="es-ES" sz="1200" b="1" kern="1200" dirty="0" smtClean="0">
                <a:solidFill>
                  <a:schemeClr val="tx1"/>
                </a:solidFill>
                <a:effectLst/>
                <a:latin typeface="+mn-lt"/>
                <a:ea typeface="+mn-ea"/>
                <a:cs typeface="+mn-cs"/>
              </a:rPr>
              <a:t>conseguir alimento</a:t>
            </a:r>
            <a:r>
              <a:rPr lang="es-ES" sz="1200" kern="1200" dirty="0" smtClean="0">
                <a:solidFill>
                  <a:schemeClr val="tx1"/>
                </a:solidFill>
                <a:effectLst/>
                <a:latin typeface="+mn-lt"/>
                <a:ea typeface="+mn-ea"/>
                <a:cs typeface="+mn-cs"/>
              </a:rPr>
              <a:t>, energía y vivienda. </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a:t>
            </a:fld>
            <a:endParaRPr lang="es-ES"/>
          </a:p>
        </p:txBody>
      </p:sp>
    </p:spTree>
    <p:extLst>
      <p:ext uri="{BB962C8B-B14F-4D97-AF65-F5344CB8AC3E}">
        <p14:creationId xmlns:p14="http://schemas.microsoft.com/office/powerpoint/2010/main" val="3601444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g) </a:t>
            </a:r>
            <a:r>
              <a:rPr lang="es-ES_tradnl" sz="1200" u="sng" kern="1200" dirty="0" smtClean="0">
                <a:solidFill>
                  <a:schemeClr val="tx1"/>
                </a:solidFill>
                <a:effectLst/>
                <a:latin typeface="+mn-lt"/>
                <a:ea typeface="+mn-ea"/>
                <a:cs typeface="+mn-cs"/>
              </a:rPr>
              <a:t>Es necesario que los cristianos desarrollemos resistencia al bombardeo de los medios de comunicación</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-¿Lo necesito realmente? ¿No tengo otras prioridades más inmediatas?</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42</a:t>
            </a:fld>
            <a:endParaRPr lang="es-ES"/>
          </a:p>
        </p:txBody>
      </p:sp>
    </p:spTree>
    <p:extLst>
      <p:ext uri="{BB962C8B-B14F-4D97-AF65-F5344CB8AC3E}">
        <p14:creationId xmlns:p14="http://schemas.microsoft.com/office/powerpoint/2010/main" val="288841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h) </a:t>
            </a:r>
            <a:r>
              <a:rPr lang="es-ES_tradnl" sz="1200" u="sng" kern="1200" dirty="0" smtClean="0">
                <a:solidFill>
                  <a:schemeClr val="tx1"/>
                </a:solidFill>
                <a:effectLst/>
                <a:latin typeface="+mn-lt"/>
                <a:ea typeface="+mn-ea"/>
                <a:cs typeface="+mn-cs"/>
              </a:rPr>
              <a:t>Trasmitir los valores de respeto a la Naturaleza a la próxima generación</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43</a:t>
            </a:fld>
            <a:endParaRPr lang="es-ES"/>
          </a:p>
        </p:txBody>
      </p:sp>
    </p:spTree>
    <p:extLst>
      <p:ext uri="{BB962C8B-B14F-4D97-AF65-F5344CB8AC3E}">
        <p14:creationId xmlns:p14="http://schemas.microsoft.com/office/powerpoint/2010/main" val="188711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Conclusión:</a:t>
            </a: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La causa principal del deterioro del medioambiente es el </a:t>
            </a:r>
            <a:r>
              <a:rPr lang="es-ES_tradnl" sz="1200" b="1" kern="1200" dirty="0" smtClean="0">
                <a:solidFill>
                  <a:schemeClr val="tx1"/>
                </a:solidFill>
                <a:effectLst/>
                <a:latin typeface="+mn-lt"/>
                <a:ea typeface="+mn-ea"/>
                <a:cs typeface="+mn-cs"/>
              </a:rPr>
              <a:t>distanciamiento del ser humano</a:t>
            </a:r>
            <a:r>
              <a:rPr lang="es-ES_tradnl" sz="1200" kern="1200" dirty="0" smtClean="0">
                <a:solidFill>
                  <a:schemeClr val="tx1"/>
                </a:solidFill>
                <a:effectLst/>
                <a:latin typeface="+mn-lt"/>
                <a:ea typeface="+mn-ea"/>
                <a:cs typeface="+mn-cs"/>
              </a:rPr>
              <a:t> de su Creador.</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La idea de que hay un </a:t>
            </a:r>
            <a:r>
              <a:rPr lang="es-ES_tradnl" sz="1200" b="1" kern="1200" dirty="0" smtClean="0">
                <a:solidFill>
                  <a:schemeClr val="tx1"/>
                </a:solidFill>
                <a:effectLst/>
                <a:latin typeface="+mn-lt"/>
                <a:ea typeface="+mn-ea"/>
                <a:cs typeface="+mn-cs"/>
              </a:rPr>
              <a:t>Dios Creador</a:t>
            </a:r>
            <a:r>
              <a:rPr lang="es-ES_tradnl" sz="1200" kern="1200" dirty="0" smtClean="0">
                <a:solidFill>
                  <a:schemeClr val="tx1"/>
                </a:solidFill>
                <a:effectLst/>
                <a:latin typeface="+mn-lt"/>
                <a:ea typeface="+mn-ea"/>
                <a:cs typeface="+mn-cs"/>
              </a:rPr>
              <a:t>, que crea y mantiene el universo, cuya </a:t>
            </a:r>
            <a:r>
              <a:rPr lang="es-ES_tradnl" sz="1200" b="1" kern="1200" dirty="0" smtClean="0">
                <a:solidFill>
                  <a:schemeClr val="tx1"/>
                </a:solidFill>
                <a:effectLst/>
                <a:latin typeface="+mn-lt"/>
                <a:ea typeface="+mn-ea"/>
                <a:cs typeface="+mn-cs"/>
              </a:rPr>
              <a:t>providencia sustenta la biosfera</a:t>
            </a:r>
            <a:r>
              <a:rPr lang="es-ES_tradnl" sz="1200" kern="1200" dirty="0" smtClean="0">
                <a:solidFill>
                  <a:schemeClr val="tx1"/>
                </a:solidFill>
                <a:effectLst/>
                <a:latin typeface="+mn-lt"/>
                <a:ea typeface="+mn-ea"/>
                <a:cs typeface="+mn-cs"/>
              </a:rPr>
              <a:t> terrestre así como nuestra propia vida, </a:t>
            </a:r>
            <a:r>
              <a:rPr lang="es-ES_tradnl" sz="1200" b="1" kern="1200" dirty="0" smtClean="0">
                <a:solidFill>
                  <a:schemeClr val="tx1"/>
                </a:solidFill>
                <a:effectLst/>
                <a:latin typeface="+mn-lt"/>
                <a:ea typeface="+mn-ea"/>
                <a:cs typeface="+mn-cs"/>
              </a:rPr>
              <a:t>es rechazada</a:t>
            </a:r>
            <a:r>
              <a:rPr lang="es-ES_tradnl" sz="1200" kern="1200" dirty="0" smtClean="0">
                <a:solidFill>
                  <a:schemeClr val="tx1"/>
                </a:solidFill>
                <a:effectLst/>
                <a:latin typeface="+mn-lt"/>
                <a:ea typeface="+mn-ea"/>
                <a:cs typeface="+mn-cs"/>
              </a:rPr>
              <a:t> de plano por el hombre de hoy.</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Porque eso implicaría depender de Él y tener que rendirle cuentas de nuestro comportamiento.</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La humanidad, en líneas generales, ha cortado voluntariamente el </a:t>
            </a:r>
            <a:r>
              <a:rPr lang="es-ES_tradnl" sz="1200" b="1" kern="1200" dirty="0" smtClean="0">
                <a:solidFill>
                  <a:schemeClr val="tx1"/>
                </a:solidFill>
                <a:effectLst/>
                <a:latin typeface="+mn-lt"/>
                <a:ea typeface="+mn-ea"/>
                <a:cs typeface="+mn-cs"/>
              </a:rPr>
              <a:t>cordón umbilical</a:t>
            </a:r>
            <a:r>
              <a:rPr lang="es-ES_tradnl" sz="1200" kern="1200" dirty="0" smtClean="0">
                <a:solidFill>
                  <a:schemeClr val="tx1"/>
                </a:solidFill>
                <a:effectLst/>
                <a:latin typeface="+mn-lt"/>
                <a:ea typeface="+mn-ea"/>
                <a:cs typeface="+mn-cs"/>
              </a:rPr>
              <a:t> que le unía a Dios, que le nutría y alimentaba su espíritu. Se ha desconectado de su Creador.</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Este deseo de total </a:t>
            </a:r>
            <a:r>
              <a:rPr lang="es-ES_tradnl" sz="1200" b="1" kern="1200" dirty="0" smtClean="0">
                <a:solidFill>
                  <a:schemeClr val="tx1"/>
                </a:solidFill>
                <a:effectLst/>
                <a:latin typeface="+mn-lt"/>
                <a:ea typeface="+mn-ea"/>
                <a:cs typeface="+mn-cs"/>
              </a:rPr>
              <a:t>independencia</a:t>
            </a:r>
            <a:r>
              <a:rPr lang="es-ES_tradnl" sz="1200" kern="1200" dirty="0" smtClean="0">
                <a:solidFill>
                  <a:schemeClr val="tx1"/>
                </a:solidFill>
                <a:effectLst/>
                <a:latin typeface="+mn-lt"/>
                <a:ea typeface="+mn-ea"/>
                <a:cs typeface="+mn-cs"/>
              </a:rPr>
              <a:t> y de </a:t>
            </a:r>
            <a:r>
              <a:rPr lang="es-ES_tradnl" sz="1200" b="1" kern="1200" dirty="0" smtClean="0">
                <a:solidFill>
                  <a:schemeClr val="tx1"/>
                </a:solidFill>
                <a:effectLst/>
                <a:latin typeface="+mn-lt"/>
                <a:ea typeface="+mn-ea"/>
                <a:cs typeface="+mn-cs"/>
              </a:rPr>
              <a:t>ausencia de responsabilidad</a:t>
            </a:r>
            <a:r>
              <a:rPr lang="es-ES_tradnl" sz="1200" kern="1200" dirty="0" smtClean="0">
                <a:solidFill>
                  <a:schemeClr val="tx1"/>
                </a:solidFill>
                <a:effectLst/>
                <a:latin typeface="+mn-lt"/>
                <a:ea typeface="+mn-ea"/>
                <a:cs typeface="+mn-cs"/>
              </a:rPr>
              <a:t> es la causa principal de los </a:t>
            </a:r>
            <a:r>
              <a:rPr lang="es-ES_tradnl" sz="1200" b="1" kern="1200" dirty="0" smtClean="0">
                <a:solidFill>
                  <a:schemeClr val="tx1"/>
                </a:solidFill>
                <a:effectLst/>
                <a:latin typeface="+mn-lt"/>
                <a:ea typeface="+mn-ea"/>
                <a:cs typeface="+mn-cs"/>
              </a:rPr>
              <a:t>problemas ecológicos</a:t>
            </a:r>
            <a:r>
              <a:rPr lang="es-ES_tradnl" sz="1200" kern="1200" dirty="0" smtClean="0">
                <a:solidFill>
                  <a:schemeClr val="tx1"/>
                </a:solidFill>
                <a:effectLst/>
                <a:latin typeface="+mn-lt"/>
                <a:ea typeface="+mn-ea"/>
                <a:cs typeface="+mn-cs"/>
              </a:rPr>
              <a:t> que cada día siguen aumentando.</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44</a:t>
            </a:fld>
            <a:endParaRPr lang="es-ES"/>
          </a:p>
        </p:txBody>
      </p:sp>
    </p:spTree>
    <p:extLst>
      <p:ext uri="{BB962C8B-B14F-4D97-AF65-F5344CB8AC3E}">
        <p14:creationId xmlns:p14="http://schemas.microsoft.com/office/powerpoint/2010/main" val="3396538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El hombre y la mujer fueron creados para tener una </a:t>
            </a:r>
            <a:r>
              <a:rPr lang="es-ES_tradnl" sz="1200" b="1" kern="1200" dirty="0" smtClean="0">
                <a:solidFill>
                  <a:schemeClr val="tx1"/>
                </a:solidFill>
                <a:effectLst/>
                <a:latin typeface="+mn-lt"/>
                <a:ea typeface="+mn-ea"/>
                <a:cs typeface="+mn-cs"/>
              </a:rPr>
              <a:t>relación personal con el Creador</a:t>
            </a:r>
            <a:r>
              <a:rPr lang="es-ES_tradnl" sz="1200" kern="1200" dirty="0" smtClean="0">
                <a:solidFill>
                  <a:schemeClr val="tx1"/>
                </a:solidFill>
                <a:effectLst/>
                <a:latin typeface="+mn-lt"/>
                <a:ea typeface="+mn-ea"/>
                <a:cs typeface="+mn-cs"/>
              </a:rPr>
              <a:t>; y los </a:t>
            </a:r>
            <a:r>
              <a:rPr lang="es-ES_tradnl" sz="1200" b="1" kern="1200" dirty="0" smtClean="0">
                <a:solidFill>
                  <a:schemeClr val="tx1"/>
                </a:solidFill>
                <a:effectLst/>
                <a:latin typeface="+mn-lt"/>
                <a:ea typeface="+mn-ea"/>
                <a:cs typeface="+mn-cs"/>
              </a:rPr>
              <a:t>sistemas físicos</a:t>
            </a:r>
            <a:r>
              <a:rPr lang="es-ES_tradnl" sz="1200" kern="1200" dirty="0" smtClean="0">
                <a:solidFill>
                  <a:schemeClr val="tx1"/>
                </a:solidFill>
                <a:effectLst/>
                <a:latin typeface="+mn-lt"/>
                <a:ea typeface="+mn-ea"/>
                <a:cs typeface="+mn-cs"/>
              </a:rPr>
              <a:t> de este mundo fueron creados para que pudiéramos vivir en esa relación estrecha y respetuosa que Dios había diseñado.</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Pero, al distanciarse del Creador, el ser humano </a:t>
            </a:r>
            <a:r>
              <a:rPr lang="es-ES_tradnl" sz="1200" b="1" kern="1200" dirty="0" smtClean="0">
                <a:solidFill>
                  <a:schemeClr val="tx1"/>
                </a:solidFill>
                <a:effectLst/>
                <a:latin typeface="+mn-lt"/>
                <a:ea typeface="+mn-ea"/>
                <a:cs typeface="+mn-cs"/>
              </a:rPr>
              <a:t>le dio la espalda a cualquier responsabilidad</a:t>
            </a:r>
            <a:r>
              <a:rPr lang="es-ES_tradnl" sz="1200" kern="1200" dirty="0" smtClean="0">
                <a:solidFill>
                  <a:schemeClr val="tx1"/>
                </a:solidFill>
                <a:effectLst/>
                <a:latin typeface="+mn-lt"/>
                <a:ea typeface="+mn-ea"/>
                <a:cs typeface="+mn-cs"/>
              </a:rPr>
              <a:t> y se centró en el </a:t>
            </a:r>
            <a:r>
              <a:rPr lang="es-ES_tradnl" sz="1200" b="1" kern="1200" dirty="0" smtClean="0">
                <a:solidFill>
                  <a:schemeClr val="tx1"/>
                </a:solidFill>
                <a:effectLst/>
                <a:latin typeface="+mn-lt"/>
                <a:ea typeface="+mn-ea"/>
                <a:cs typeface="+mn-cs"/>
              </a:rPr>
              <a:t>beneficio propio</a:t>
            </a:r>
            <a:r>
              <a:rPr lang="es-ES_tradnl" sz="1200" kern="1200" dirty="0" smtClean="0">
                <a:solidFill>
                  <a:schemeClr val="tx1"/>
                </a:solidFill>
                <a:effectLst/>
                <a:latin typeface="+mn-lt"/>
                <a:ea typeface="+mn-ea"/>
                <a:cs typeface="+mn-cs"/>
              </a:rPr>
              <a:t> a corto plazo.</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Hoy estamos viendo los resultados negativos de esta </a:t>
            </a:r>
            <a:r>
              <a:rPr lang="es-ES_tradnl" sz="1200" b="1" kern="1200" dirty="0" smtClean="0">
                <a:solidFill>
                  <a:schemeClr val="tx1"/>
                </a:solidFill>
                <a:effectLst/>
                <a:latin typeface="+mn-lt"/>
                <a:ea typeface="+mn-ea"/>
                <a:cs typeface="+mn-cs"/>
              </a:rPr>
              <a:t>corrupción generalizada</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No sólo es el </a:t>
            </a:r>
            <a:r>
              <a:rPr lang="es-ES_tradnl" sz="1200" b="1" kern="1200" dirty="0" smtClean="0">
                <a:solidFill>
                  <a:schemeClr val="tx1"/>
                </a:solidFill>
                <a:effectLst/>
                <a:latin typeface="+mn-lt"/>
                <a:ea typeface="+mn-ea"/>
                <a:cs typeface="+mn-cs"/>
              </a:rPr>
              <a:t>medio ambiente</a:t>
            </a:r>
            <a:r>
              <a:rPr lang="es-ES_tradnl" sz="1200" kern="1200" dirty="0" smtClean="0">
                <a:solidFill>
                  <a:schemeClr val="tx1"/>
                </a:solidFill>
                <a:effectLst/>
                <a:latin typeface="+mn-lt"/>
                <a:ea typeface="+mn-ea"/>
                <a:cs typeface="+mn-cs"/>
              </a:rPr>
              <a:t> el que se degrada por culpa del egoísmo humano, también la hace la </a:t>
            </a:r>
            <a:r>
              <a:rPr lang="es-ES_tradnl" sz="1200" b="1" kern="1200" dirty="0" smtClean="0">
                <a:solidFill>
                  <a:schemeClr val="tx1"/>
                </a:solidFill>
                <a:effectLst/>
                <a:latin typeface="+mn-lt"/>
                <a:ea typeface="+mn-ea"/>
                <a:cs typeface="+mn-cs"/>
              </a:rPr>
              <a:t>sociedad en general</a:t>
            </a:r>
            <a:r>
              <a:rPr lang="es-ES_tradnl" sz="1200" kern="1200" dirty="0" smtClean="0">
                <a:solidFill>
                  <a:schemeClr val="tx1"/>
                </a:solidFill>
                <a:effectLst/>
                <a:latin typeface="+mn-lt"/>
                <a:ea typeface="+mn-ea"/>
                <a:cs typeface="+mn-cs"/>
              </a:rPr>
              <a:t>, las instituciones, los </a:t>
            </a:r>
            <a:r>
              <a:rPr lang="es-ES_tradnl" sz="1200" b="1" kern="1200" dirty="0" smtClean="0">
                <a:solidFill>
                  <a:schemeClr val="tx1"/>
                </a:solidFill>
                <a:effectLst/>
                <a:latin typeface="+mn-lt"/>
                <a:ea typeface="+mn-ea"/>
                <a:cs typeface="+mn-cs"/>
              </a:rPr>
              <a:t>partidos</a:t>
            </a:r>
            <a:r>
              <a:rPr lang="es-ES_tradnl" sz="1200" kern="1200" dirty="0" smtClean="0">
                <a:solidFill>
                  <a:schemeClr val="tx1"/>
                </a:solidFill>
                <a:effectLst/>
                <a:latin typeface="+mn-lt"/>
                <a:ea typeface="+mn-ea"/>
                <a:cs typeface="+mn-cs"/>
              </a:rPr>
              <a:t>, los jueces, los </a:t>
            </a:r>
            <a:r>
              <a:rPr lang="es-ES_tradnl" sz="1200" b="1" kern="1200" dirty="0" smtClean="0">
                <a:solidFill>
                  <a:schemeClr val="tx1"/>
                </a:solidFill>
                <a:effectLst/>
                <a:latin typeface="+mn-lt"/>
                <a:ea typeface="+mn-ea"/>
                <a:cs typeface="+mn-cs"/>
              </a:rPr>
              <a:t>banquero</a:t>
            </a:r>
            <a:r>
              <a:rPr lang="es-ES_tradnl" sz="1200" kern="1200" dirty="0" smtClean="0">
                <a:solidFill>
                  <a:schemeClr val="tx1"/>
                </a:solidFill>
                <a:effectLst/>
                <a:latin typeface="+mn-lt"/>
                <a:ea typeface="+mn-ea"/>
                <a:cs typeface="+mn-cs"/>
              </a:rPr>
              <a:t>s, los políticos, etc.</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45</a:t>
            </a:fld>
            <a:endParaRPr lang="es-ES"/>
          </a:p>
        </p:txBody>
      </p:sp>
    </p:spTree>
    <p:extLst>
      <p:ext uri="{BB962C8B-B14F-4D97-AF65-F5344CB8AC3E}">
        <p14:creationId xmlns:p14="http://schemas.microsoft.com/office/powerpoint/2010/main" val="2637821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Si no tenemos que </a:t>
            </a:r>
            <a:r>
              <a:rPr lang="es-ES_tradnl" sz="1200" b="1" kern="1200" dirty="0" smtClean="0">
                <a:solidFill>
                  <a:schemeClr val="tx1"/>
                </a:solidFill>
                <a:effectLst/>
                <a:latin typeface="+mn-lt"/>
                <a:ea typeface="+mn-ea"/>
                <a:cs typeface="+mn-cs"/>
              </a:rPr>
              <a:t>rendir cuentas de nuestros actos</a:t>
            </a:r>
            <a:r>
              <a:rPr lang="es-ES_tradnl" sz="1200" kern="1200" dirty="0" smtClean="0">
                <a:solidFill>
                  <a:schemeClr val="tx1"/>
                </a:solidFill>
                <a:effectLst/>
                <a:latin typeface="+mn-lt"/>
                <a:ea typeface="+mn-ea"/>
                <a:cs typeface="+mn-cs"/>
              </a:rPr>
              <a:t> ante nadie, la </a:t>
            </a:r>
            <a:r>
              <a:rPr lang="es-ES_tradnl" sz="1200" b="1" kern="1200" dirty="0" smtClean="0">
                <a:solidFill>
                  <a:schemeClr val="tx1"/>
                </a:solidFill>
                <a:effectLst/>
                <a:latin typeface="+mn-lt"/>
                <a:ea typeface="+mn-ea"/>
                <a:cs typeface="+mn-cs"/>
              </a:rPr>
              <a:t>corrupción </a:t>
            </a:r>
            <a:r>
              <a:rPr lang="es-ES_tradnl" sz="1200" kern="1200" dirty="0" smtClean="0">
                <a:solidFill>
                  <a:schemeClr val="tx1"/>
                </a:solidFill>
                <a:effectLst/>
                <a:latin typeface="+mn-lt"/>
                <a:ea typeface="+mn-ea"/>
                <a:cs typeface="+mn-cs"/>
              </a:rPr>
              <a:t>se generaliza, la injusticia campea a su aire y el </a:t>
            </a:r>
            <a:r>
              <a:rPr lang="es-ES_tradnl" sz="1200" b="1" kern="1200" dirty="0" smtClean="0">
                <a:solidFill>
                  <a:schemeClr val="tx1"/>
                </a:solidFill>
                <a:effectLst/>
                <a:latin typeface="+mn-lt"/>
                <a:ea typeface="+mn-ea"/>
                <a:cs typeface="+mn-cs"/>
              </a:rPr>
              <a:t>pecado</a:t>
            </a:r>
            <a:r>
              <a:rPr lang="es-ES_tradnl" sz="1200" kern="1200" dirty="0" smtClean="0">
                <a:solidFill>
                  <a:schemeClr val="tx1"/>
                </a:solidFill>
                <a:effectLst/>
                <a:latin typeface="+mn-lt"/>
                <a:ea typeface="+mn-ea"/>
                <a:cs typeface="+mn-cs"/>
              </a:rPr>
              <a:t> se vuelve algo corriente.</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Si esta actitud no cambia, si no nos volvemos </a:t>
            </a:r>
            <a:r>
              <a:rPr lang="es-ES_tradnl" sz="1200" b="1" kern="1200" dirty="0" smtClean="0">
                <a:solidFill>
                  <a:schemeClr val="tx1"/>
                </a:solidFill>
                <a:effectLst/>
                <a:latin typeface="+mn-lt"/>
                <a:ea typeface="+mn-ea"/>
                <a:cs typeface="+mn-cs"/>
              </a:rPr>
              <a:t>más humildes y justos</a:t>
            </a:r>
            <a:r>
              <a:rPr lang="es-ES_tradnl" sz="1200" kern="1200" dirty="0" smtClean="0">
                <a:solidFill>
                  <a:schemeClr val="tx1"/>
                </a:solidFill>
                <a:effectLst/>
                <a:latin typeface="+mn-lt"/>
                <a:ea typeface="+mn-ea"/>
                <a:cs typeface="+mn-cs"/>
              </a:rPr>
              <a:t> hacia los demás y la creación, si el ser humano continúa ciego y desbocado.., entonces nos dirigimos hacia un inevitable </a:t>
            </a:r>
            <a:r>
              <a:rPr lang="es-ES_tradnl" sz="1200" b="1" kern="1200" dirty="0" smtClean="0">
                <a:solidFill>
                  <a:schemeClr val="tx1"/>
                </a:solidFill>
                <a:effectLst/>
                <a:latin typeface="+mn-lt"/>
                <a:ea typeface="+mn-ea"/>
                <a:cs typeface="+mn-cs"/>
              </a:rPr>
              <a:t>suicidio colectivo</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No obstante, la Biblia nos habla de </a:t>
            </a:r>
            <a:r>
              <a:rPr lang="es-ES_tradnl" sz="1200" b="1" kern="1200" dirty="0" smtClean="0">
                <a:solidFill>
                  <a:schemeClr val="tx1"/>
                </a:solidFill>
                <a:effectLst/>
                <a:latin typeface="+mn-lt"/>
                <a:ea typeface="+mn-ea"/>
                <a:cs typeface="+mn-cs"/>
              </a:rPr>
              <a:t>un Dios que sigue llamando</a:t>
            </a:r>
            <a:r>
              <a:rPr lang="es-ES_tradnl" sz="1200" kern="1200" dirty="0" smtClean="0">
                <a:solidFill>
                  <a:schemeClr val="tx1"/>
                </a:solidFill>
                <a:effectLst/>
                <a:latin typeface="+mn-lt"/>
                <a:ea typeface="+mn-ea"/>
                <a:cs typeface="+mn-cs"/>
              </a:rPr>
              <a:t>, insistentemente, susurrando al oído de cada uno de nosotros, su invitación personal para volver a Él, para tener comunión con Él.</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Su </a:t>
            </a:r>
            <a:r>
              <a:rPr lang="es-ES_tradnl" sz="1200" b="1" kern="1200" dirty="0" smtClean="0">
                <a:solidFill>
                  <a:schemeClr val="tx1"/>
                </a:solidFill>
                <a:effectLst/>
                <a:latin typeface="+mn-lt"/>
                <a:ea typeface="+mn-ea"/>
                <a:cs typeface="+mn-cs"/>
              </a:rPr>
              <a:t>paciencia </a:t>
            </a:r>
            <a:r>
              <a:rPr lang="es-ES_tradnl" sz="1200" kern="1200" dirty="0" smtClean="0">
                <a:solidFill>
                  <a:schemeClr val="tx1"/>
                </a:solidFill>
                <a:effectLst/>
                <a:latin typeface="+mn-lt"/>
                <a:ea typeface="+mn-ea"/>
                <a:cs typeface="+mn-cs"/>
              </a:rPr>
              <a:t>es infinita, su creación resiste las agresiones, pero la llamada es para que nos volvamos a Él.</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El mensaje bíblico es claro: en Dios </a:t>
            </a:r>
            <a:r>
              <a:rPr lang="es-ES_tradnl" sz="1200" b="1" kern="1200" dirty="0" smtClean="0">
                <a:solidFill>
                  <a:schemeClr val="tx1"/>
                </a:solidFill>
                <a:effectLst/>
                <a:latin typeface="+mn-lt"/>
                <a:ea typeface="+mn-ea"/>
                <a:cs typeface="+mn-cs"/>
              </a:rPr>
              <a:t>hay restauración</a:t>
            </a:r>
            <a:r>
              <a:rPr lang="es-ES_tradnl" sz="1200" kern="1200" dirty="0" smtClean="0">
                <a:solidFill>
                  <a:schemeClr val="tx1"/>
                </a:solidFill>
                <a:effectLst/>
                <a:latin typeface="+mn-lt"/>
                <a:ea typeface="+mn-ea"/>
                <a:cs typeface="+mn-cs"/>
              </a:rPr>
              <a:t> para el hombre y para la Tierra. Sin Él, sólo queda </a:t>
            </a:r>
            <a:r>
              <a:rPr lang="es-ES_tradnl" sz="1200" b="1" kern="1200" dirty="0" smtClean="0">
                <a:solidFill>
                  <a:schemeClr val="tx1"/>
                </a:solidFill>
                <a:effectLst/>
                <a:latin typeface="+mn-lt"/>
                <a:ea typeface="+mn-ea"/>
                <a:cs typeface="+mn-cs"/>
              </a:rPr>
              <a:t>oscuridad</a:t>
            </a:r>
            <a:r>
              <a:rPr lang="es-ES_tradnl" sz="1200" kern="1200" dirty="0" smtClean="0">
                <a:solidFill>
                  <a:schemeClr val="tx1"/>
                </a:solidFill>
                <a:effectLst/>
                <a:latin typeface="+mn-lt"/>
                <a:ea typeface="+mn-ea"/>
                <a:cs typeface="+mn-cs"/>
              </a:rPr>
              <a:t>, soledad y vacío.</a:t>
            </a:r>
            <a:r>
              <a:rPr lang="es-ES_tradnl" dirty="0" smtClean="0">
                <a:effectLst/>
              </a:rPr>
              <a:t> </a:t>
            </a:r>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46</a:t>
            </a:fld>
            <a:endParaRPr lang="es-ES"/>
          </a:p>
        </p:txBody>
      </p:sp>
    </p:spTree>
    <p:extLst>
      <p:ext uri="{BB962C8B-B14F-4D97-AF65-F5344CB8AC3E}">
        <p14:creationId xmlns:p14="http://schemas.microsoft.com/office/powerpoint/2010/main" val="371491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El apóstol </a:t>
            </a:r>
            <a:r>
              <a:rPr lang="es-ES_tradnl" sz="1200" b="1" kern="1200" dirty="0" smtClean="0">
                <a:solidFill>
                  <a:schemeClr val="tx1"/>
                </a:solidFill>
                <a:effectLst/>
                <a:latin typeface="+mn-lt"/>
                <a:ea typeface="+mn-ea"/>
                <a:cs typeface="+mn-cs"/>
              </a:rPr>
              <a:t>Pablo </a:t>
            </a:r>
            <a:r>
              <a:rPr lang="es-ES_tradnl" sz="1200" kern="1200" dirty="0" smtClean="0">
                <a:solidFill>
                  <a:schemeClr val="tx1"/>
                </a:solidFill>
                <a:effectLst/>
                <a:latin typeface="+mn-lt"/>
                <a:ea typeface="+mn-ea"/>
                <a:cs typeface="+mn-cs"/>
              </a:rPr>
              <a:t>escribió a los romanos: </a:t>
            </a:r>
          </a:p>
          <a:p>
            <a:r>
              <a:rPr lang="es-ES_tradnl" sz="1200" kern="1200" dirty="0" smtClean="0">
                <a:solidFill>
                  <a:schemeClr val="tx1"/>
                </a:solidFill>
                <a:effectLst/>
                <a:latin typeface="+mn-lt"/>
                <a:ea typeface="+mn-ea"/>
                <a:cs typeface="+mn-cs"/>
              </a:rPr>
              <a:t> </a:t>
            </a:r>
          </a:p>
          <a:p>
            <a:r>
              <a:rPr lang="es-ES_tradnl" sz="1200" b="1" kern="1200" dirty="0" smtClean="0">
                <a:solidFill>
                  <a:schemeClr val="tx1"/>
                </a:solidFill>
                <a:effectLst/>
                <a:latin typeface="+mn-lt"/>
                <a:ea typeface="+mn-ea"/>
                <a:cs typeface="+mn-cs"/>
              </a:rPr>
              <a:t>19 </a:t>
            </a:r>
            <a:r>
              <a:rPr lang="es-ES" sz="1200" i="1" kern="1200" dirty="0" smtClean="0">
                <a:solidFill>
                  <a:schemeClr val="tx1"/>
                </a:solidFill>
                <a:effectLst/>
                <a:latin typeface="+mn-lt"/>
                <a:ea typeface="+mn-ea"/>
                <a:cs typeface="+mn-cs"/>
              </a:rPr>
              <a:t>Porque el anhelo ardiente de la creación es el aguardar la manifestación de los hijos de Dios.</a:t>
            </a:r>
            <a:endParaRPr lang="es-ES_tradnl" sz="1200" kern="1200" dirty="0" smtClean="0">
              <a:solidFill>
                <a:schemeClr val="tx1"/>
              </a:solidFill>
              <a:effectLst/>
              <a:latin typeface="+mn-lt"/>
              <a:ea typeface="+mn-ea"/>
              <a:cs typeface="+mn-cs"/>
            </a:endParaRPr>
          </a:p>
          <a:p>
            <a:r>
              <a:rPr lang="es-ES" sz="1200" b="1" i="1" kern="1200" dirty="0" smtClean="0">
                <a:solidFill>
                  <a:schemeClr val="tx1"/>
                </a:solidFill>
                <a:effectLst/>
                <a:latin typeface="+mn-lt"/>
                <a:ea typeface="+mn-ea"/>
                <a:cs typeface="+mn-cs"/>
              </a:rPr>
              <a:t>20 </a:t>
            </a:r>
            <a:r>
              <a:rPr lang="es-ES" sz="1200" i="1" kern="1200" dirty="0" smtClean="0">
                <a:solidFill>
                  <a:schemeClr val="tx1"/>
                </a:solidFill>
                <a:effectLst/>
                <a:latin typeface="+mn-lt"/>
                <a:ea typeface="+mn-ea"/>
                <a:cs typeface="+mn-cs"/>
              </a:rPr>
              <a:t>Porque la creación fue sujetada a vanidad, no por su propia voluntad, sino por causa del que la sujetó en esperanza;</a:t>
            </a:r>
            <a:endParaRPr lang="es-ES_tradnl" sz="1200" kern="1200" dirty="0" smtClean="0">
              <a:solidFill>
                <a:schemeClr val="tx1"/>
              </a:solidFill>
              <a:effectLst/>
              <a:latin typeface="+mn-lt"/>
              <a:ea typeface="+mn-ea"/>
              <a:cs typeface="+mn-cs"/>
            </a:endParaRPr>
          </a:p>
          <a:p>
            <a:r>
              <a:rPr lang="es-ES" sz="1200" b="1" i="1" kern="1200" dirty="0" smtClean="0">
                <a:solidFill>
                  <a:schemeClr val="tx1"/>
                </a:solidFill>
                <a:effectLst/>
                <a:latin typeface="+mn-lt"/>
                <a:ea typeface="+mn-ea"/>
                <a:cs typeface="+mn-cs"/>
              </a:rPr>
              <a:t>21 </a:t>
            </a:r>
            <a:r>
              <a:rPr lang="es-ES" sz="1200" i="1" kern="1200" dirty="0" smtClean="0">
                <a:solidFill>
                  <a:schemeClr val="tx1"/>
                </a:solidFill>
                <a:effectLst/>
                <a:latin typeface="+mn-lt"/>
                <a:ea typeface="+mn-ea"/>
                <a:cs typeface="+mn-cs"/>
              </a:rPr>
              <a:t>porque también </a:t>
            </a:r>
            <a:r>
              <a:rPr lang="es-ES" sz="1200" b="1" i="1" kern="1200" dirty="0" smtClean="0">
                <a:solidFill>
                  <a:schemeClr val="tx1"/>
                </a:solidFill>
                <a:effectLst/>
                <a:latin typeface="+mn-lt"/>
                <a:ea typeface="+mn-ea"/>
                <a:cs typeface="+mn-cs"/>
              </a:rPr>
              <a:t>la creación misma será libertada de la esclavitud de corrupción, a la libertad gloriosa de los hijos de Dios</a:t>
            </a:r>
            <a:r>
              <a:rPr lang="es-ES" sz="1200" i="1"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 sz="1200" b="1" i="1" kern="1200" dirty="0" smtClean="0">
                <a:solidFill>
                  <a:schemeClr val="tx1"/>
                </a:solidFill>
                <a:effectLst/>
                <a:latin typeface="+mn-lt"/>
                <a:ea typeface="+mn-ea"/>
                <a:cs typeface="+mn-cs"/>
              </a:rPr>
              <a:t>22 </a:t>
            </a:r>
            <a:r>
              <a:rPr lang="es-ES" sz="1200" i="1" kern="1200" dirty="0" smtClean="0">
                <a:solidFill>
                  <a:schemeClr val="tx1"/>
                </a:solidFill>
                <a:effectLst/>
                <a:latin typeface="+mn-lt"/>
                <a:ea typeface="+mn-ea"/>
                <a:cs typeface="+mn-cs"/>
              </a:rPr>
              <a:t>Porque sabemos que toda la creación gime a una, y a una está con dolores de parto hasta ahora;</a:t>
            </a:r>
            <a:r>
              <a:rPr lang="es-ES" sz="1200"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Rom</a:t>
            </a:r>
            <a:r>
              <a:rPr lang="es-ES_tradnl" sz="1200" kern="1200" dirty="0" smtClean="0">
                <a:solidFill>
                  <a:schemeClr val="tx1"/>
                </a:solidFill>
                <a:effectLst/>
                <a:latin typeface="+mn-lt"/>
                <a:ea typeface="+mn-ea"/>
                <a:cs typeface="+mn-cs"/>
              </a:rPr>
              <a:t> 8:19-22).</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Cristo vino para reconciliar al hombre con su Creador, con sus semejantes y con la naturaleza, inaugurando un </a:t>
            </a:r>
            <a:r>
              <a:rPr lang="es-ES_tradnl" sz="1200" b="1" kern="1200" dirty="0" smtClean="0">
                <a:solidFill>
                  <a:schemeClr val="tx1"/>
                </a:solidFill>
                <a:effectLst/>
                <a:latin typeface="+mn-lt"/>
                <a:ea typeface="+mn-ea"/>
                <a:cs typeface="+mn-cs"/>
              </a:rPr>
              <a:t>nuevo orden de cosas</a:t>
            </a:r>
            <a:r>
              <a:rPr lang="es-ES_tradnl" sz="1200" kern="1200" dirty="0" smtClean="0">
                <a:solidFill>
                  <a:schemeClr val="tx1"/>
                </a:solidFill>
                <a:effectLst/>
                <a:latin typeface="+mn-lt"/>
                <a:ea typeface="+mn-ea"/>
                <a:cs typeface="+mn-cs"/>
              </a:rPr>
              <a:t> que un día será una realidad.</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Hasta que llegue ese momento, debemos </a:t>
            </a:r>
            <a:r>
              <a:rPr lang="es-ES_tradnl" sz="1200" b="1" kern="1200" dirty="0" smtClean="0">
                <a:solidFill>
                  <a:schemeClr val="tx1"/>
                </a:solidFill>
                <a:effectLst/>
                <a:latin typeface="+mn-lt"/>
                <a:ea typeface="+mn-ea"/>
                <a:cs typeface="+mn-cs"/>
              </a:rPr>
              <a:t>vivir con esperanza</a:t>
            </a:r>
            <a:r>
              <a:rPr lang="es-ES_tradnl" sz="1200" kern="1200" dirty="0" smtClean="0">
                <a:solidFill>
                  <a:schemeClr val="tx1"/>
                </a:solidFill>
                <a:effectLst/>
                <a:latin typeface="+mn-lt"/>
                <a:ea typeface="+mn-ea"/>
                <a:cs typeface="+mn-cs"/>
              </a:rPr>
              <a:t> y seguir </a:t>
            </a:r>
            <a:r>
              <a:rPr lang="es-ES_tradnl" sz="1200" b="1" kern="1200" dirty="0" smtClean="0">
                <a:solidFill>
                  <a:schemeClr val="tx1"/>
                </a:solidFill>
                <a:effectLst/>
                <a:latin typeface="+mn-lt"/>
                <a:ea typeface="+mn-ea"/>
                <a:cs typeface="+mn-cs"/>
              </a:rPr>
              <a:t>trabajando en el bien</a:t>
            </a:r>
            <a:r>
              <a:rPr lang="es-ES_tradnl" sz="1200" kern="1200" dirty="0" smtClean="0">
                <a:solidFill>
                  <a:schemeClr val="tx1"/>
                </a:solidFill>
                <a:effectLst/>
                <a:latin typeface="+mn-lt"/>
                <a:ea typeface="+mn-ea"/>
                <a:cs typeface="+mn-cs"/>
              </a:rPr>
              <a:t>, sabiendo que la </a:t>
            </a:r>
            <a:r>
              <a:rPr lang="es-ES_tradnl" sz="1200" b="1" kern="1200" dirty="0" smtClean="0">
                <a:solidFill>
                  <a:schemeClr val="tx1"/>
                </a:solidFill>
                <a:effectLst/>
                <a:latin typeface="+mn-lt"/>
                <a:ea typeface="+mn-ea"/>
                <a:cs typeface="+mn-cs"/>
              </a:rPr>
              <a:t>última palabra</a:t>
            </a:r>
            <a:r>
              <a:rPr lang="es-ES_tradnl" sz="1200" kern="1200" dirty="0" smtClean="0">
                <a:solidFill>
                  <a:schemeClr val="tx1"/>
                </a:solidFill>
                <a:effectLst/>
                <a:latin typeface="+mn-lt"/>
                <a:ea typeface="+mn-ea"/>
                <a:cs typeface="+mn-cs"/>
              </a:rPr>
              <a:t> la tiene el Señor.</a:t>
            </a:r>
          </a:p>
          <a:p>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47</a:t>
            </a:fld>
            <a:endParaRPr lang="es-ES"/>
          </a:p>
        </p:txBody>
      </p:sp>
    </p:spTree>
    <p:extLst>
      <p:ext uri="{BB962C8B-B14F-4D97-AF65-F5344CB8AC3E}">
        <p14:creationId xmlns:p14="http://schemas.microsoft.com/office/powerpoint/2010/main" val="1402889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Quiero terminar con dos citas:</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t>
            </a:r>
            <a:r>
              <a:rPr lang="es-ES_tradnl" sz="1200" b="1" i="1" kern="1200" dirty="0" smtClean="0">
                <a:solidFill>
                  <a:schemeClr val="tx1"/>
                </a:solidFill>
                <a:effectLst/>
                <a:latin typeface="+mn-lt"/>
                <a:ea typeface="+mn-ea"/>
                <a:cs typeface="+mn-cs"/>
              </a:rPr>
              <a:t>En la tierra hay suficiente para satisfacer las necesidades de todos, pero no tanto como para satisfacer la avaricia de algunos.</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Mahatma Gandhi</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48</a:t>
            </a:fld>
            <a:endParaRPr lang="es-ES"/>
          </a:p>
        </p:txBody>
      </p:sp>
    </p:spTree>
    <p:extLst>
      <p:ext uri="{BB962C8B-B14F-4D97-AF65-F5344CB8AC3E}">
        <p14:creationId xmlns:p14="http://schemas.microsoft.com/office/powerpoint/2010/main" val="231825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Desde la destrucción de los </a:t>
            </a:r>
            <a:r>
              <a:rPr lang="es-ES" sz="1200" b="1" kern="1200" dirty="0" smtClean="0">
                <a:solidFill>
                  <a:schemeClr val="tx1"/>
                </a:solidFill>
                <a:effectLst/>
                <a:latin typeface="+mn-lt"/>
                <a:ea typeface="+mn-ea"/>
                <a:cs typeface="+mn-cs"/>
              </a:rPr>
              <a:t>grandes mamíferos</a:t>
            </a:r>
            <a:r>
              <a:rPr lang="es-ES" sz="1200" kern="1200" dirty="0" smtClean="0">
                <a:solidFill>
                  <a:schemeClr val="tx1"/>
                </a:solidFill>
                <a:effectLst/>
                <a:latin typeface="+mn-lt"/>
                <a:ea typeface="+mn-ea"/>
                <a:cs typeface="+mn-cs"/>
              </a:rPr>
              <a:t> europeos en tiempos prehistóricos hasta la </a:t>
            </a:r>
            <a:r>
              <a:rPr lang="es-ES" sz="1200" b="1" kern="1200" dirty="0" smtClean="0">
                <a:solidFill>
                  <a:schemeClr val="tx1"/>
                </a:solidFill>
                <a:effectLst/>
                <a:latin typeface="+mn-lt"/>
                <a:ea typeface="+mn-ea"/>
                <a:cs typeface="+mn-cs"/>
              </a:rPr>
              <a:t>deforestación de la América del Norte</a:t>
            </a:r>
            <a:r>
              <a:rPr lang="es-ES" sz="1200" kern="1200" dirty="0" smtClean="0">
                <a:solidFill>
                  <a:schemeClr val="tx1"/>
                </a:solidFill>
                <a:effectLst/>
                <a:latin typeface="+mn-lt"/>
                <a:ea typeface="+mn-ea"/>
                <a:cs typeface="+mn-cs"/>
              </a:rPr>
              <a:t> precolombina o de islas como la de </a:t>
            </a:r>
            <a:r>
              <a:rPr lang="es-ES" sz="1200" b="1" kern="1200" dirty="0" smtClean="0">
                <a:solidFill>
                  <a:schemeClr val="tx1"/>
                </a:solidFill>
                <a:effectLst/>
                <a:latin typeface="+mn-lt"/>
                <a:ea typeface="+mn-ea"/>
                <a:cs typeface="+mn-cs"/>
              </a:rPr>
              <a:t>Pascua</a:t>
            </a:r>
            <a:r>
              <a:rPr lang="es-ES" sz="1200" kern="1200" dirty="0" smtClean="0">
                <a:solidFill>
                  <a:schemeClr val="tx1"/>
                </a:solidFill>
                <a:effectLst/>
                <a:latin typeface="+mn-lt"/>
                <a:ea typeface="+mn-ea"/>
                <a:cs typeface="+mn-cs"/>
              </a:rPr>
              <a:t> (Rapa </a:t>
            </a:r>
            <a:r>
              <a:rPr lang="es-ES" sz="1200" kern="1200" dirty="0" err="1" smtClean="0">
                <a:solidFill>
                  <a:schemeClr val="tx1"/>
                </a:solidFill>
                <a:effectLst/>
                <a:latin typeface="+mn-lt"/>
                <a:ea typeface="+mn-ea"/>
                <a:cs typeface="+mn-cs"/>
              </a:rPr>
              <a:t>Nui</a:t>
            </a:r>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-pasando por la </a:t>
            </a:r>
            <a:r>
              <a:rPr lang="es-ES" sz="1200" b="1" kern="1200" dirty="0" smtClean="0">
                <a:solidFill>
                  <a:schemeClr val="tx1"/>
                </a:solidFill>
                <a:effectLst/>
                <a:latin typeface="+mn-lt"/>
                <a:ea typeface="+mn-ea"/>
                <a:cs typeface="+mn-cs"/>
              </a:rPr>
              <a:t>desertización de las regiones mongólicas</a:t>
            </a:r>
            <a:r>
              <a:rPr lang="es-ES" sz="1200" kern="1200" dirty="0" smtClean="0">
                <a:solidFill>
                  <a:schemeClr val="tx1"/>
                </a:solidFill>
                <a:effectLst/>
                <a:latin typeface="+mn-lt"/>
                <a:ea typeface="+mn-ea"/>
                <a:cs typeface="+mn-cs"/>
              </a:rPr>
              <a:t>, el ser humano ha venido </a:t>
            </a:r>
            <a:r>
              <a:rPr lang="es-ES" sz="1200" b="1" kern="1200" dirty="0" smtClean="0">
                <a:solidFill>
                  <a:schemeClr val="tx1"/>
                </a:solidFill>
                <a:effectLst/>
                <a:latin typeface="+mn-lt"/>
                <a:ea typeface="+mn-ea"/>
                <a:cs typeface="+mn-cs"/>
              </a:rPr>
              <a:t>transformando</a:t>
            </a:r>
            <a:r>
              <a:rPr lang="es-ES" sz="1200" kern="1200" dirty="0" smtClean="0">
                <a:solidFill>
                  <a:schemeClr val="tx1"/>
                </a:solidFill>
                <a:effectLst/>
                <a:latin typeface="+mn-lt"/>
                <a:ea typeface="+mn-ea"/>
                <a:cs typeface="+mn-cs"/>
              </a:rPr>
              <a:t> progresivamente el medio ambiente en beneficio propio.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Los grandes </a:t>
            </a:r>
            <a:r>
              <a:rPr lang="es-ES" sz="1200" b="1" kern="1200" dirty="0" smtClean="0">
                <a:solidFill>
                  <a:schemeClr val="tx1"/>
                </a:solidFill>
                <a:effectLst/>
                <a:latin typeface="+mn-lt"/>
                <a:ea typeface="+mn-ea"/>
                <a:cs typeface="+mn-cs"/>
              </a:rPr>
              <a:t>desastres ecológicos</a:t>
            </a:r>
            <a:r>
              <a:rPr lang="es-ES" sz="1200" kern="1200" dirty="0" smtClean="0">
                <a:solidFill>
                  <a:schemeClr val="tx1"/>
                </a:solidFill>
                <a:effectLst/>
                <a:latin typeface="+mn-lt"/>
                <a:ea typeface="+mn-ea"/>
                <a:cs typeface="+mn-cs"/>
              </a:rPr>
              <a:t> se han provocado en </a:t>
            </a:r>
            <a:r>
              <a:rPr lang="es-ES" sz="1200" b="1" kern="1200" dirty="0" smtClean="0">
                <a:solidFill>
                  <a:schemeClr val="tx1"/>
                </a:solidFill>
                <a:effectLst/>
                <a:latin typeface="+mn-lt"/>
                <a:ea typeface="+mn-ea"/>
                <a:cs typeface="+mn-cs"/>
              </a:rPr>
              <a:t>casi todas las épocas</a:t>
            </a:r>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Es probable que quizás sin esta </a:t>
            </a:r>
            <a:r>
              <a:rPr lang="es-ES" sz="1200" b="1" kern="1200" dirty="0" smtClean="0">
                <a:solidFill>
                  <a:schemeClr val="tx1"/>
                </a:solidFill>
                <a:effectLst/>
                <a:latin typeface="+mn-lt"/>
                <a:ea typeface="+mn-ea"/>
                <a:cs typeface="+mn-cs"/>
              </a:rPr>
              <a:t>alteración</a:t>
            </a:r>
            <a:r>
              <a:rPr lang="es-ES" sz="1200" kern="1200" dirty="0" smtClean="0">
                <a:solidFill>
                  <a:schemeClr val="tx1"/>
                </a:solidFill>
                <a:effectLst/>
                <a:latin typeface="+mn-lt"/>
                <a:ea typeface="+mn-ea"/>
                <a:cs typeface="+mn-cs"/>
              </a:rPr>
              <a:t> </a:t>
            </a:r>
            <a:r>
              <a:rPr lang="es-ES" sz="1200" b="1" kern="1200" dirty="0" smtClean="0">
                <a:solidFill>
                  <a:schemeClr val="tx1"/>
                </a:solidFill>
                <a:effectLst/>
                <a:latin typeface="+mn-lt"/>
                <a:ea typeface="+mn-ea"/>
                <a:cs typeface="+mn-cs"/>
              </a:rPr>
              <a:t>no hubiera sido posible el progreso</a:t>
            </a:r>
            <a:r>
              <a:rPr lang="es-ES" sz="1200" kern="1200" dirty="0" smtClean="0">
                <a:solidFill>
                  <a:schemeClr val="tx1"/>
                </a:solidFill>
                <a:effectLst/>
                <a:latin typeface="+mn-lt"/>
                <a:ea typeface="+mn-ea"/>
                <a:cs typeface="+mn-cs"/>
              </a:rPr>
              <a:t> o, en todo caso, seguiríamos viviendo con las mismas </a:t>
            </a:r>
            <a:r>
              <a:rPr lang="es-ES" sz="1200" b="1" kern="1200" dirty="0" smtClean="0">
                <a:solidFill>
                  <a:schemeClr val="tx1"/>
                </a:solidFill>
                <a:effectLst/>
                <a:latin typeface="+mn-lt"/>
                <a:ea typeface="+mn-ea"/>
                <a:cs typeface="+mn-cs"/>
              </a:rPr>
              <a:t>incomodidades</a:t>
            </a:r>
            <a:r>
              <a:rPr lang="es-ES" sz="1200" kern="1200" dirty="0" smtClean="0">
                <a:solidFill>
                  <a:schemeClr val="tx1"/>
                </a:solidFill>
                <a:effectLst/>
                <a:latin typeface="+mn-lt"/>
                <a:ea typeface="+mn-ea"/>
                <a:cs typeface="+mn-cs"/>
              </a:rPr>
              <a:t> de nuestros antepasados. </a:t>
            </a:r>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5</a:t>
            </a:fld>
            <a:endParaRPr lang="es-ES"/>
          </a:p>
        </p:txBody>
      </p:sp>
    </p:spTree>
    <p:extLst>
      <p:ext uri="{BB962C8B-B14F-4D97-AF65-F5344CB8AC3E}">
        <p14:creationId xmlns:p14="http://schemas.microsoft.com/office/powerpoint/2010/main" val="1524374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Sin embargo, también es verdad que en la mayoría de las ocasiones tales </a:t>
            </a:r>
            <a:r>
              <a:rPr lang="es-ES" sz="1200" b="1" u="sng" kern="1200" dirty="0" smtClean="0">
                <a:solidFill>
                  <a:schemeClr val="tx1"/>
                </a:solidFill>
                <a:effectLst/>
                <a:latin typeface="+mn-lt"/>
                <a:ea typeface="+mn-ea"/>
                <a:cs typeface="+mn-cs"/>
              </a:rPr>
              <a:t>alteraciones del medio</a:t>
            </a:r>
            <a:r>
              <a:rPr lang="es-ES" sz="1200" kern="1200" dirty="0" smtClean="0">
                <a:solidFill>
                  <a:schemeClr val="tx1"/>
                </a:solidFill>
                <a:effectLst/>
                <a:latin typeface="+mn-lt"/>
                <a:ea typeface="+mn-ea"/>
                <a:cs typeface="+mn-cs"/>
              </a:rPr>
              <a:t> se han realizado </a:t>
            </a:r>
            <a:r>
              <a:rPr lang="es-ES" sz="1200" b="1" kern="1200" dirty="0" smtClean="0">
                <a:solidFill>
                  <a:schemeClr val="tx1"/>
                </a:solidFill>
                <a:effectLst/>
                <a:latin typeface="+mn-lt"/>
                <a:ea typeface="+mn-ea"/>
                <a:cs typeface="+mn-cs"/>
              </a:rPr>
              <a:t>sin planificación previa</a:t>
            </a:r>
            <a:r>
              <a:rPr lang="es-ES" sz="1200" kern="1200" dirty="0" smtClean="0">
                <a:solidFill>
                  <a:schemeClr val="tx1"/>
                </a:solidFill>
                <a:effectLst/>
                <a:latin typeface="+mn-lt"/>
                <a:ea typeface="+mn-ea"/>
                <a:cs typeface="+mn-cs"/>
              </a:rPr>
              <a:t> ni respeto por la naturaleza, en base a </a:t>
            </a:r>
            <a:r>
              <a:rPr lang="es-ES" sz="1200" b="1" kern="1200" dirty="0" smtClean="0">
                <a:solidFill>
                  <a:schemeClr val="tx1"/>
                </a:solidFill>
                <a:effectLst/>
                <a:latin typeface="+mn-lt"/>
                <a:ea typeface="+mn-ea"/>
                <a:cs typeface="+mn-cs"/>
              </a:rPr>
              <a:t>la idea equivocada</a:t>
            </a:r>
            <a:r>
              <a:rPr lang="es-ES" sz="1200" kern="1200" dirty="0" smtClean="0">
                <a:solidFill>
                  <a:schemeClr val="tx1"/>
                </a:solidFill>
                <a:effectLst/>
                <a:latin typeface="+mn-lt"/>
                <a:ea typeface="+mn-ea"/>
                <a:cs typeface="+mn-cs"/>
              </a:rPr>
              <a:t> de que los </a:t>
            </a:r>
            <a:r>
              <a:rPr lang="es-ES" sz="1200" b="1" kern="1200" dirty="0" smtClean="0">
                <a:solidFill>
                  <a:schemeClr val="tx1"/>
                </a:solidFill>
                <a:effectLst/>
                <a:latin typeface="+mn-lt"/>
                <a:ea typeface="+mn-ea"/>
                <a:cs typeface="+mn-cs"/>
              </a:rPr>
              <a:t>recursos</a:t>
            </a:r>
            <a:r>
              <a:rPr lang="es-ES" sz="1200" kern="1200" dirty="0" smtClean="0">
                <a:solidFill>
                  <a:schemeClr val="tx1"/>
                </a:solidFill>
                <a:effectLst/>
                <a:latin typeface="+mn-lt"/>
                <a:ea typeface="+mn-ea"/>
                <a:cs typeface="+mn-cs"/>
              </a:rPr>
              <a:t> naturales </a:t>
            </a:r>
            <a:r>
              <a:rPr lang="es-ES" sz="1200" b="1" kern="1200" dirty="0" smtClean="0">
                <a:solidFill>
                  <a:schemeClr val="tx1"/>
                </a:solidFill>
                <a:effectLst/>
                <a:latin typeface="+mn-lt"/>
                <a:ea typeface="+mn-ea"/>
                <a:cs typeface="+mn-cs"/>
              </a:rPr>
              <a:t>no se acabarían</a:t>
            </a:r>
            <a:r>
              <a:rPr lang="es-ES" sz="1200" kern="1200" dirty="0" smtClean="0">
                <a:solidFill>
                  <a:schemeClr val="tx1"/>
                </a:solidFill>
                <a:effectLst/>
                <a:latin typeface="+mn-lt"/>
                <a:ea typeface="+mn-ea"/>
                <a:cs typeface="+mn-cs"/>
              </a:rPr>
              <a:t> nunca.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Lo dramático y </a:t>
            </a:r>
            <a:r>
              <a:rPr lang="es-ES" sz="1200" b="1" kern="1200" dirty="0" smtClean="0">
                <a:solidFill>
                  <a:schemeClr val="tx1"/>
                </a:solidFill>
                <a:effectLst/>
                <a:latin typeface="+mn-lt"/>
                <a:ea typeface="+mn-ea"/>
                <a:cs typeface="+mn-cs"/>
              </a:rPr>
              <a:t>grave </a:t>
            </a:r>
            <a:r>
              <a:rPr lang="es-ES" sz="1200" kern="1200" dirty="0" smtClean="0">
                <a:solidFill>
                  <a:schemeClr val="tx1"/>
                </a:solidFill>
                <a:effectLst/>
                <a:latin typeface="+mn-lt"/>
                <a:ea typeface="+mn-ea"/>
                <a:cs typeface="+mn-cs"/>
              </a:rPr>
              <a:t>de la situación actual es que hoy el hombre posee más </a:t>
            </a:r>
            <a:r>
              <a:rPr lang="es-ES" sz="1200" b="1" kern="1200" dirty="0" smtClean="0">
                <a:solidFill>
                  <a:schemeClr val="tx1"/>
                </a:solidFill>
                <a:effectLst/>
                <a:latin typeface="+mn-lt"/>
                <a:ea typeface="+mn-ea"/>
                <a:cs typeface="+mn-cs"/>
              </a:rPr>
              <a:t>poder tecnológico</a:t>
            </a:r>
            <a:r>
              <a:rPr lang="es-ES" sz="1200" kern="1200" dirty="0" smtClean="0">
                <a:solidFill>
                  <a:schemeClr val="tx1"/>
                </a:solidFill>
                <a:effectLst/>
                <a:latin typeface="+mn-lt"/>
                <a:ea typeface="+mn-ea"/>
                <a:cs typeface="+mn-cs"/>
              </a:rPr>
              <a:t> que nunca.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Las </a:t>
            </a:r>
            <a:r>
              <a:rPr lang="es-ES" sz="1200" b="1" kern="1200" dirty="0" smtClean="0">
                <a:solidFill>
                  <a:schemeClr val="tx1"/>
                </a:solidFill>
                <a:effectLst/>
                <a:latin typeface="+mn-lt"/>
                <a:ea typeface="+mn-ea"/>
                <a:cs typeface="+mn-cs"/>
              </a:rPr>
              <a:t>agresiones de antaño</a:t>
            </a:r>
            <a:r>
              <a:rPr lang="es-ES" sz="1200" kern="1200" dirty="0" smtClean="0">
                <a:solidFill>
                  <a:schemeClr val="tx1"/>
                </a:solidFill>
                <a:effectLst/>
                <a:latin typeface="+mn-lt"/>
                <a:ea typeface="+mn-ea"/>
                <a:cs typeface="+mn-cs"/>
              </a:rPr>
              <a:t> resultan </a:t>
            </a:r>
            <a:r>
              <a:rPr lang="es-ES" sz="1200" b="1" kern="1200" dirty="0" smtClean="0">
                <a:solidFill>
                  <a:schemeClr val="tx1"/>
                </a:solidFill>
                <a:effectLst/>
                <a:latin typeface="+mn-lt"/>
                <a:ea typeface="+mn-ea"/>
                <a:cs typeface="+mn-cs"/>
              </a:rPr>
              <a:t>mínima</a:t>
            </a:r>
            <a:r>
              <a:rPr lang="es-ES" sz="1200" kern="1200" dirty="0" smtClean="0">
                <a:solidFill>
                  <a:schemeClr val="tx1"/>
                </a:solidFill>
                <a:effectLst/>
                <a:latin typeface="+mn-lt"/>
                <a:ea typeface="+mn-ea"/>
                <a:cs typeface="+mn-cs"/>
              </a:rPr>
              <a:t>s cuando se comparan con las proporciones de aquellas que se llevan a cabo en la actualidad. </a:t>
            </a:r>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6</a:t>
            </a:fld>
            <a:endParaRPr lang="es-ES"/>
          </a:p>
        </p:txBody>
      </p:sp>
    </p:spTree>
    <p:extLst>
      <p:ext uri="{BB962C8B-B14F-4D97-AF65-F5344CB8AC3E}">
        <p14:creationId xmlns:p14="http://schemas.microsoft.com/office/powerpoint/2010/main" val="263939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Esta </a:t>
            </a:r>
            <a:r>
              <a:rPr lang="es-ES_tradnl" sz="1200" b="1" kern="1200" dirty="0" smtClean="0">
                <a:solidFill>
                  <a:schemeClr val="tx1"/>
                </a:solidFill>
                <a:effectLst/>
                <a:latin typeface="+mn-lt"/>
                <a:ea typeface="+mn-ea"/>
                <a:cs typeface="+mn-cs"/>
              </a:rPr>
              <a:t>alteración no planificada del medio ambiente</a:t>
            </a:r>
            <a:r>
              <a:rPr lang="es-ES_tradnl" sz="1200" kern="1200" dirty="0" smtClean="0">
                <a:solidFill>
                  <a:schemeClr val="tx1"/>
                </a:solidFill>
                <a:effectLst/>
                <a:latin typeface="+mn-lt"/>
                <a:ea typeface="+mn-ea"/>
                <a:cs typeface="+mn-cs"/>
              </a:rPr>
              <a:t> ha sido la </a:t>
            </a:r>
            <a:r>
              <a:rPr lang="es-ES_tradnl" sz="1200" b="1" kern="1200" dirty="0" smtClean="0">
                <a:solidFill>
                  <a:schemeClr val="tx1"/>
                </a:solidFill>
                <a:effectLst/>
                <a:latin typeface="+mn-lt"/>
                <a:ea typeface="+mn-ea"/>
                <a:cs typeface="+mn-cs"/>
              </a:rPr>
              <a:t>responsable</a:t>
            </a:r>
            <a:r>
              <a:rPr lang="es-ES_tradnl" sz="1200" kern="1200" dirty="0" smtClean="0">
                <a:solidFill>
                  <a:schemeClr val="tx1"/>
                </a:solidFill>
                <a:effectLst/>
                <a:latin typeface="+mn-lt"/>
                <a:ea typeface="+mn-ea"/>
                <a:cs typeface="+mn-cs"/>
              </a:rPr>
              <a:t> de los llamados </a:t>
            </a:r>
            <a:r>
              <a:rPr lang="es-ES_tradnl" sz="1200" b="1" kern="1200" dirty="0" smtClean="0">
                <a:solidFill>
                  <a:schemeClr val="tx1"/>
                </a:solidFill>
                <a:effectLst/>
                <a:latin typeface="+mn-lt"/>
                <a:ea typeface="+mn-ea"/>
                <a:cs typeface="+mn-cs"/>
              </a:rPr>
              <a:t>“</a:t>
            </a:r>
            <a:r>
              <a:rPr lang="es-ES_tradnl" sz="1200" b="1" u="sng" kern="1200" dirty="0" smtClean="0">
                <a:solidFill>
                  <a:schemeClr val="tx1"/>
                </a:solidFill>
                <a:effectLst/>
                <a:latin typeface="+mn-lt"/>
                <a:ea typeface="+mn-ea"/>
                <a:cs typeface="+mn-cs"/>
              </a:rPr>
              <a:t>eco-pecados”</a:t>
            </a:r>
            <a:r>
              <a:rPr lang="es-ES_tradnl" sz="1200" u="sng" kern="1200" dirty="0" smtClean="0">
                <a:solidFill>
                  <a:schemeClr val="tx1"/>
                </a:solidFill>
                <a:effectLst/>
                <a:latin typeface="+mn-lt"/>
                <a:ea typeface="+mn-ea"/>
                <a:cs typeface="+mn-cs"/>
              </a:rPr>
              <a:t> de la humanidad</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-entre los que destacan </a:t>
            </a:r>
            <a:r>
              <a:rPr lang="es-ES_tradnl" sz="1200" u="sng" kern="1200" dirty="0" smtClean="0">
                <a:solidFill>
                  <a:schemeClr val="tx1"/>
                </a:solidFill>
                <a:effectLst/>
                <a:latin typeface="+mn-lt"/>
                <a:ea typeface="+mn-ea"/>
                <a:cs typeface="+mn-cs"/>
              </a:rPr>
              <a:t>4 fundamentales</a:t>
            </a:r>
            <a:r>
              <a:rPr lang="es-ES_tradnl" sz="1200" kern="1200" dirty="0" smtClean="0">
                <a:solidFill>
                  <a:schemeClr val="tx1"/>
                </a:solidFill>
                <a:effectLst/>
                <a:latin typeface="+mn-lt"/>
                <a:ea typeface="+mn-ea"/>
                <a:cs typeface="+mn-cs"/>
              </a:rPr>
              <a:t>: la </a:t>
            </a:r>
            <a:r>
              <a:rPr lang="es-ES_tradnl" sz="1200" b="1" kern="1200" dirty="0" smtClean="0">
                <a:solidFill>
                  <a:schemeClr val="tx1"/>
                </a:solidFill>
                <a:effectLst/>
                <a:latin typeface="+mn-lt"/>
                <a:ea typeface="+mn-ea"/>
                <a:cs typeface="+mn-cs"/>
              </a:rPr>
              <a:t>contaminación</a:t>
            </a:r>
            <a:r>
              <a:rPr lang="es-ES_tradnl" sz="1200" kern="1200" dirty="0" smtClean="0">
                <a:solidFill>
                  <a:schemeClr val="tx1"/>
                </a:solidFill>
                <a:effectLst/>
                <a:latin typeface="+mn-lt"/>
                <a:ea typeface="+mn-ea"/>
                <a:cs typeface="+mn-cs"/>
              </a:rPr>
              <a:t> de la biosfera; el </a:t>
            </a:r>
            <a:r>
              <a:rPr lang="es-ES_tradnl" sz="1200" b="1" kern="1200" dirty="0" smtClean="0">
                <a:solidFill>
                  <a:schemeClr val="tx1"/>
                </a:solidFill>
                <a:effectLst/>
                <a:latin typeface="+mn-lt"/>
                <a:ea typeface="+mn-ea"/>
                <a:cs typeface="+mn-cs"/>
              </a:rPr>
              <a:t>agotamiento de los recursos</a:t>
            </a:r>
            <a:r>
              <a:rPr lang="es-ES_tradnl" sz="1200" kern="1200" dirty="0" smtClean="0">
                <a:solidFill>
                  <a:schemeClr val="tx1"/>
                </a:solidFill>
                <a:effectLst/>
                <a:latin typeface="+mn-lt"/>
                <a:ea typeface="+mn-ea"/>
                <a:cs typeface="+mn-cs"/>
              </a:rPr>
              <a:t> naturales; la </a:t>
            </a:r>
            <a:r>
              <a:rPr lang="es-ES_tradnl" sz="1200" b="1" kern="1200" dirty="0" smtClean="0">
                <a:solidFill>
                  <a:schemeClr val="tx1"/>
                </a:solidFill>
                <a:effectLst/>
                <a:latin typeface="+mn-lt"/>
                <a:ea typeface="+mn-ea"/>
                <a:cs typeface="+mn-cs"/>
              </a:rPr>
              <a:t>explosión demográfica</a:t>
            </a:r>
            <a:r>
              <a:rPr lang="es-ES_tradnl" sz="1200" kern="1200" dirty="0" smtClean="0">
                <a:solidFill>
                  <a:schemeClr val="tx1"/>
                </a:solidFill>
                <a:effectLst/>
                <a:latin typeface="+mn-lt"/>
                <a:ea typeface="+mn-ea"/>
                <a:cs typeface="+mn-cs"/>
              </a:rPr>
              <a:t> y la </a:t>
            </a:r>
            <a:r>
              <a:rPr lang="es-ES_tradnl" sz="1200" b="1" kern="1200" dirty="0" smtClean="0">
                <a:solidFill>
                  <a:schemeClr val="tx1"/>
                </a:solidFill>
                <a:effectLst/>
                <a:latin typeface="+mn-lt"/>
                <a:ea typeface="+mn-ea"/>
                <a:cs typeface="+mn-cs"/>
              </a:rPr>
              <a:t>carrera armamentista</a:t>
            </a:r>
            <a:r>
              <a:rPr lang="es-ES_tradnl" sz="1200" kern="1200" dirty="0" smtClean="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7</a:t>
            </a:fld>
            <a:endParaRPr lang="es-ES"/>
          </a:p>
        </p:txBody>
      </p:sp>
    </p:spTree>
    <p:extLst>
      <p:ext uri="{BB962C8B-B14F-4D97-AF65-F5344CB8AC3E}">
        <p14:creationId xmlns:p14="http://schemas.microsoft.com/office/powerpoint/2010/main" val="271101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u="sng" kern="1200" dirty="0" smtClean="0">
                <a:solidFill>
                  <a:schemeClr val="tx1"/>
                </a:solidFill>
                <a:effectLst/>
                <a:latin typeface="+mn-lt"/>
                <a:ea typeface="+mn-ea"/>
                <a:cs typeface="+mn-cs"/>
              </a:rPr>
              <a:t>La </a:t>
            </a:r>
            <a:r>
              <a:rPr lang="es-ES" sz="1200" b="1" u="sng" kern="1200" dirty="0" smtClean="0">
                <a:solidFill>
                  <a:schemeClr val="tx1"/>
                </a:solidFill>
                <a:effectLst/>
                <a:latin typeface="+mn-lt"/>
                <a:ea typeface="+mn-ea"/>
                <a:cs typeface="+mn-cs"/>
              </a:rPr>
              <a:t>polución ambiental</a:t>
            </a:r>
            <a:r>
              <a:rPr lang="es-ES" sz="1200" kern="1200" dirty="0" smtClean="0">
                <a:solidFill>
                  <a:schemeClr val="tx1"/>
                </a:solidFill>
                <a:effectLst/>
                <a:latin typeface="+mn-lt"/>
                <a:ea typeface="+mn-ea"/>
                <a:cs typeface="+mn-cs"/>
              </a:rPr>
              <a:t> es quizás el factor que más reacciones despierta en la opinión pública porque afecta a elementos, como </a:t>
            </a:r>
            <a:r>
              <a:rPr lang="es-ES" sz="1200" b="1" kern="1200" dirty="0" smtClean="0">
                <a:solidFill>
                  <a:schemeClr val="tx1"/>
                </a:solidFill>
                <a:effectLst/>
                <a:latin typeface="+mn-lt"/>
                <a:ea typeface="+mn-ea"/>
                <a:cs typeface="+mn-cs"/>
              </a:rPr>
              <a:t>el aire y el agua</a:t>
            </a:r>
            <a:r>
              <a:rPr lang="es-ES" sz="1200" kern="1200" dirty="0" smtClean="0">
                <a:solidFill>
                  <a:schemeClr val="tx1"/>
                </a:solidFill>
                <a:effectLst/>
                <a:latin typeface="+mn-lt"/>
                <a:ea typeface="+mn-ea"/>
                <a:cs typeface="+mn-cs"/>
              </a:rPr>
              <a:t>, que son esenciales para la </a:t>
            </a:r>
            <a:r>
              <a:rPr lang="es-ES" sz="1200" b="1" kern="1200" dirty="0" smtClean="0">
                <a:solidFill>
                  <a:schemeClr val="tx1"/>
                </a:solidFill>
                <a:effectLst/>
                <a:latin typeface="+mn-lt"/>
                <a:ea typeface="+mn-ea"/>
                <a:cs typeface="+mn-cs"/>
              </a:rPr>
              <a:t>vida</a:t>
            </a:r>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a:t>
            </a:r>
            <a:r>
              <a:rPr lang="es-ES" sz="1200" b="1" kern="1200" dirty="0" smtClean="0">
                <a:solidFill>
                  <a:schemeClr val="tx1"/>
                </a:solidFill>
                <a:effectLst/>
                <a:latin typeface="+mn-lt"/>
                <a:ea typeface="+mn-ea"/>
                <a:cs typeface="+mn-cs"/>
              </a:rPr>
              <a:t>emisión de gases contaminantes</a:t>
            </a:r>
            <a:r>
              <a:rPr lang="es-ES" sz="1200" kern="1200" dirty="0" smtClean="0">
                <a:solidFill>
                  <a:schemeClr val="tx1"/>
                </a:solidFill>
                <a:effectLst/>
                <a:latin typeface="+mn-lt"/>
                <a:ea typeface="+mn-ea"/>
                <a:cs typeface="+mn-cs"/>
              </a:rPr>
              <a:t> a la atmósfera, sobre todo del </a:t>
            </a:r>
            <a:r>
              <a:rPr lang="es-ES" sz="1200" b="1" kern="1200" dirty="0" smtClean="0">
                <a:solidFill>
                  <a:schemeClr val="tx1"/>
                </a:solidFill>
                <a:effectLst/>
                <a:latin typeface="+mn-lt"/>
                <a:ea typeface="+mn-ea"/>
                <a:cs typeface="+mn-cs"/>
              </a:rPr>
              <a:t>dióxido de carbono</a:t>
            </a:r>
            <a:r>
              <a:rPr lang="es-ES" sz="1200" kern="1200" dirty="0" smtClean="0">
                <a:solidFill>
                  <a:schemeClr val="tx1"/>
                </a:solidFill>
                <a:effectLst/>
                <a:latin typeface="+mn-lt"/>
                <a:ea typeface="+mn-ea"/>
                <a:cs typeface="+mn-cs"/>
              </a:rPr>
              <a:t>, que se produce en la combustión de los hidrocarburos (carbón, petróleo o gas), está contribuyendo a </a:t>
            </a:r>
            <a:r>
              <a:rPr lang="es-ES" sz="1200" b="1" kern="1200" dirty="0" smtClean="0">
                <a:solidFill>
                  <a:schemeClr val="tx1"/>
                </a:solidFill>
                <a:effectLst/>
                <a:latin typeface="+mn-lt"/>
                <a:ea typeface="+mn-ea"/>
                <a:cs typeface="+mn-cs"/>
              </a:rPr>
              <a:t>elevar la temperatura global</a:t>
            </a:r>
            <a:r>
              <a:rPr lang="es-ES" sz="1200" kern="1200" dirty="0" smtClean="0">
                <a:solidFill>
                  <a:schemeClr val="tx1"/>
                </a:solidFill>
                <a:effectLst/>
                <a:latin typeface="+mn-lt"/>
                <a:ea typeface="+mn-ea"/>
                <a:cs typeface="+mn-cs"/>
              </a:rPr>
              <a:t> de la tierra. </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8</a:t>
            </a:fld>
            <a:endParaRPr lang="es-ES"/>
          </a:p>
        </p:txBody>
      </p:sp>
    </p:spTree>
    <p:extLst>
      <p:ext uri="{BB962C8B-B14F-4D97-AF65-F5344CB8AC3E}">
        <p14:creationId xmlns:p14="http://schemas.microsoft.com/office/powerpoint/2010/main" val="102251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Si la tendencia actual continúa, el </a:t>
            </a:r>
            <a:r>
              <a:rPr lang="es-ES" sz="1200" b="1" kern="1200" dirty="0" smtClean="0">
                <a:solidFill>
                  <a:schemeClr val="tx1"/>
                </a:solidFill>
                <a:effectLst/>
                <a:latin typeface="+mn-lt"/>
                <a:ea typeface="+mn-ea"/>
                <a:cs typeface="+mn-cs"/>
              </a:rPr>
              <a:t>deshielo de los casquetes polares</a:t>
            </a:r>
            <a:r>
              <a:rPr lang="es-ES" sz="1200" kern="1200" dirty="0" smtClean="0">
                <a:solidFill>
                  <a:schemeClr val="tx1"/>
                </a:solidFill>
                <a:effectLst/>
                <a:latin typeface="+mn-lt"/>
                <a:ea typeface="+mn-ea"/>
                <a:cs typeface="+mn-cs"/>
              </a:rPr>
              <a:t> con la consiguiente </a:t>
            </a:r>
            <a:r>
              <a:rPr lang="es-ES" sz="1200" b="1" kern="1200" dirty="0" smtClean="0">
                <a:solidFill>
                  <a:schemeClr val="tx1"/>
                </a:solidFill>
                <a:effectLst/>
                <a:latin typeface="+mn-lt"/>
                <a:ea typeface="+mn-ea"/>
                <a:cs typeface="+mn-cs"/>
              </a:rPr>
              <a:t>elevación del nivel medio de los océanos</a:t>
            </a:r>
            <a:r>
              <a:rPr lang="es-ES" sz="1200" kern="1200" dirty="0" smtClean="0">
                <a:solidFill>
                  <a:schemeClr val="tx1"/>
                </a:solidFill>
                <a:effectLst/>
                <a:latin typeface="+mn-lt"/>
                <a:ea typeface="+mn-ea"/>
                <a:cs typeface="+mn-cs"/>
              </a:rPr>
              <a:t> puede hacer desaparecer miles de ciudades e islas en todo el mundo. </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0FF38CDB-B50A-8D4E-BB47-37B0B16F974A}" type="slidenum">
              <a:rPr lang="es-ES" smtClean="0"/>
              <a:t>9</a:t>
            </a:fld>
            <a:endParaRPr lang="es-ES"/>
          </a:p>
        </p:txBody>
      </p:sp>
    </p:spTree>
    <p:extLst>
      <p:ext uri="{BB962C8B-B14F-4D97-AF65-F5344CB8AC3E}">
        <p14:creationId xmlns:p14="http://schemas.microsoft.com/office/powerpoint/2010/main" val="261649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s-ES_tradnl" smtClean="0"/>
              <a:t>Clic para editar título</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F16351A0-0641-024B-AB32-B036D391B2D9}" type="datetime1">
              <a:rPr lang="es-ES" smtClean="0"/>
              <a:t>27/8/15</a:t>
            </a:fld>
            <a:endParaRPr lang="en-US"/>
          </a:p>
        </p:txBody>
      </p:sp>
      <p:sp>
        <p:nvSpPr>
          <p:cNvPr id="5" name="Footer Placeholder 4"/>
          <p:cNvSpPr>
            <a:spLocks noGrp="1"/>
          </p:cNvSpPr>
          <p:nvPr>
            <p:ph type="ftr" sz="quarter" idx="11"/>
          </p:nvPr>
        </p:nvSpPr>
        <p:spPr/>
        <p:txBody>
          <a:bodyPr/>
          <a:lstStyle/>
          <a:p>
            <a:r>
              <a:rPr lang="en-US" smtClean="0"/>
              <a:t>Antonio Cruz</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s-ES_tradnl" smtClean="0"/>
              <a:t>Clic para editar título</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3DD77681-50B8-3743-8E72-CCD121BA5CCB}" type="datetime1">
              <a:rPr lang="es-ES" smtClean="0"/>
              <a:t>27/8/15</a:t>
            </a:fld>
            <a:endParaRPr lang="en-US"/>
          </a:p>
        </p:txBody>
      </p:sp>
      <p:sp>
        <p:nvSpPr>
          <p:cNvPr id="6" name="Footer Placeholder 5"/>
          <p:cNvSpPr>
            <a:spLocks noGrp="1"/>
          </p:cNvSpPr>
          <p:nvPr>
            <p:ph type="ftr" sz="quarter" idx="11"/>
          </p:nvPr>
        </p:nvSpPr>
        <p:spPr/>
        <p:txBody>
          <a:bodyPr/>
          <a:lstStyle/>
          <a:p>
            <a:r>
              <a:rPr lang="en-US" smtClean="0"/>
              <a:t>Antonio Cruz</a:t>
            </a:r>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imágenes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s-ES_tradnl" smtClean="0"/>
              <a:t>Clic para editar título</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719615AA-A067-1147-88BC-F4CCB8E207CE}" type="datetime1">
              <a:rPr lang="es-ES" smtClean="0"/>
              <a:t>27/8/15</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r>
              <a:rPr lang="en-US" smtClean="0"/>
              <a:t>Antonio Cruz</a:t>
            </a:r>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‹Nr.›</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s-ES_tradnl" smtClean="0"/>
              <a:t>Arrastre la imagen al marcador de posición o haga clic en el icono para agregar</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s-ES_tradnl" smtClean="0"/>
              <a:t>Arrastre la imagen al marcador de posición o haga clic en el icono para agregar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13585EC8-A646-DF4F-A856-4DF2B326EB55}" type="datetime1">
              <a:rPr lang="es-ES" smtClean="0"/>
              <a:t>27/8/15</a:t>
            </a:fld>
            <a:endParaRPr lang="en-US"/>
          </a:p>
        </p:txBody>
      </p:sp>
      <p:sp>
        <p:nvSpPr>
          <p:cNvPr id="5" name="Footer Placeholder 4"/>
          <p:cNvSpPr>
            <a:spLocks noGrp="1"/>
          </p:cNvSpPr>
          <p:nvPr>
            <p:ph type="ftr" sz="quarter" idx="11"/>
          </p:nvPr>
        </p:nvSpPr>
        <p:spPr/>
        <p:txBody>
          <a:bodyPr/>
          <a:lstStyle/>
          <a:p>
            <a:r>
              <a:rPr lang="en-US" smtClean="0"/>
              <a:t>Antonio Cruz</a:t>
            </a:r>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s-ES_tradnl" smtClean="0"/>
              <a:t>Clic para editar título</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0BD69728-B8F8-CB4A-805B-B934D85A1E83}" type="datetime1">
              <a:rPr lang="es-ES" smtClean="0"/>
              <a:t>27/8/15</a:t>
            </a:fld>
            <a:endParaRPr lang="en-US"/>
          </a:p>
        </p:txBody>
      </p:sp>
      <p:sp>
        <p:nvSpPr>
          <p:cNvPr id="5" name="Footer Placeholder 4"/>
          <p:cNvSpPr>
            <a:spLocks noGrp="1"/>
          </p:cNvSpPr>
          <p:nvPr>
            <p:ph type="ftr" sz="quarter" idx="11"/>
          </p:nvPr>
        </p:nvSpPr>
        <p:spPr/>
        <p:txBody>
          <a:bodyPr/>
          <a:lstStyle/>
          <a:p>
            <a:r>
              <a:rPr lang="en-US" smtClean="0"/>
              <a:t>Antonio Cruz</a:t>
            </a:r>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F3C7C721-A778-B540-AEE2-C793DA3FBB82}" type="datetime1">
              <a:rPr lang="es-ES" smtClean="0"/>
              <a:t>27/8/15</a:t>
            </a:fld>
            <a:endParaRPr lang="en-US"/>
          </a:p>
        </p:txBody>
      </p:sp>
      <p:sp>
        <p:nvSpPr>
          <p:cNvPr id="5" name="Footer Placeholder 4"/>
          <p:cNvSpPr>
            <a:spLocks noGrp="1"/>
          </p:cNvSpPr>
          <p:nvPr>
            <p:ph type="ftr" sz="quarter" idx="11"/>
          </p:nvPr>
        </p:nvSpPr>
        <p:spPr/>
        <p:txBody>
          <a:bodyPr/>
          <a:lstStyle/>
          <a:p>
            <a:r>
              <a:rPr lang="en-US" smtClean="0"/>
              <a:t>Antonio Cruz</a:t>
            </a:r>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s-ES_tradnl" smtClean="0"/>
              <a:t>Clic para editar título</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E19417DF-1A49-4A47-8557-D57FDFCE926F}" type="datetime1">
              <a:rPr lang="es-ES" smtClean="0"/>
              <a:t>27/8/15</a:t>
            </a:fld>
            <a:endParaRPr lang="en-US"/>
          </a:p>
        </p:txBody>
      </p:sp>
      <p:sp>
        <p:nvSpPr>
          <p:cNvPr id="5" name="Footer Placeholder 4"/>
          <p:cNvSpPr>
            <a:spLocks noGrp="1"/>
          </p:cNvSpPr>
          <p:nvPr>
            <p:ph type="ftr" sz="quarter" idx="11"/>
          </p:nvPr>
        </p:nvSpPr>
        <p:spPr/>
        <p:txBody>
          <a:bodyPr/>
          <a:lstStyle/>
          <a:p>
            <a:r>
              <a:rPr lang="en-US" smtClean="0"/>
              <a:t>Antonio Cruz</a:t>
            </a:r>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s-ES_tradnl" smtClean="0"/>
              <a:t>Arrastre la imagen al marcador de posición o haga clic en el icono para agregar</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04199C49-5E79-E149-8D3D-7DB8281E2285}" type="datetime1">
              <a:rPr lang="es-ES" smtClean="0"/>
              <a:t>27/8/15</a:t>
            </a:fld>
            <a:endParaRPr lang="en-US"/>
          </a:p>
        </p:txBody>
      </p:sp>
      <p:sp>
        <p:nvSpPr>
          <p:cNvPr id="5" name="Footer Placeholder 4"/>
          <p:cNvSpPr>
            <a:spLocks noGrp="1"/>
          </p:cNvSpPr>
          <p:nvPr>
            <p:ph type="ftr" sz="quarter" idx="11"/>
          </p:nvPr>
        </p:nvSpPr>
        <p:spPr/>
        <p:txBody>
          <a:bodyPr/>
          <a:lstStyle/>
          <a:p>
            <a:r>
              <a:rPr lang="en-US" smtClean="0"/>
              <a:t>Antonio Cruz</a:t>
            </a:r>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s-ES_tradnl" smtClean="0"/>
              <a:t>Clic para editar título</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43BA721E-B822-004A-9414-A7A207E7AF34}" type="datetime1">
              <a:rPr lang="es-ES" smtClean="0"/>
              <a:t>27/8/15</a:t>
            </a:fld>
            <a:endParaRPr lang="en-US"/>
          </a:p>
        </p:txBody>
      </p:sp>
      <p:sp>
        <p:nvSpPr>
          <p:cNvPr id="6" name="Footer Placeholder 5"/>
          <p:cNvSpPr>
            <a:spLocks noGrp="1"/>
          </p:cNvSpPr>
          <p:nvPr>
            <p:ph type="ftr" sz="quarter" idx="11"/>
          </p:nvPr>
        </p:nvSpPr>
        <p:spPr/>
        <p:txBody>
          <a:bodyPr/>
          <a:lstStyle/>
          <a:p>
            <a:r>
              <a:rPr lang="en-US" smtClean="0"/>
              <a:t>Antonio Cruz</a:t>
            </a:r>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E19BDD17-9F6F-C445-9907-E9A6714B13BF}" type="datetime1">
              <a:rPr lang="es-ES" smtClean="0"/>
              <a:t>27/8/15</a:t>
            </a:fld>
            <a:endParaRPr lang="en-US"/>
          </a:p>
        </p:txBody>
      </p:sp>
      <p:sp>
        <p:nvSpPr>
          <p:cNvPr id="8" name="Footer Placeholder 7"/>
          <p:cNvSpPr>
            <a:spLocks noGrp="1"/>
          </p:cNvSpPr>
          <p:nvPr>
            <p:ph type="ftr" sz="quarter" idx="11"/>
          </p:nvPr>
        </p:nvSpPr>
        <p:spPr/>
        <p:txBody>
          <a:bodyPr/>
          <a:lstStyle/>
          <a:p>
            <a:r>
              <a:rPr lang="en-US" smtClean="0"/>
              <a:t>Antonio Cruz</a:t>
            </a:r>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1A356E44-D9D6-B844-9CEF-90E3AF62862B}" type="datetime1">
              <a:rPr lang="es-ES" smtClean="0"/>
              <a:t>27/8/15</a:t>
            </a:fld>
            <a:endParaRPr lang="en-US"/>
          </a:p>
        </p:txBody>
      </p:sp>
      <p:sp>
        <p:nvSpPr>
          <p:cNvPr id="4" name="Footer Placeholder 3"/>
          <p:cNvSpPr>
            <a:spLocks noGrp="1"/>
          </p:cNvSpPr>
          <p:nvPr>
            <p:ph type="ftr" sz="quarter" idx="11"/>
          </p:nvPr>
        </p:nvSpPr>
        <p:spPr/>
        <p:txBody>
          <a:bodyPr/>
          <a:lstStyle/>
          <a:p>
            <a:r>
              <a:rPr lang="en-US" smtClean="0"/>
              <a:t>Antonio Cruz</a:t>
            </a:r>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95CD63-5B50-0A45-9221-4BE2A0BD1CEF}" type="datetime1">
              <a:rPr lang="es-ES" smtClean="0"/>
              <a:t>27/8/15</a:t>
            </a:fld>
            <a:endParaRPr lang="en-US"/>
          </a:p>
        </p:txBody>
      </p:sp>
      <p:sp>
        <p:nvSpPr>
          <p:cNvPr id="3" name="Footer Placeholder 2"/>
          <p:cNvSpPr>
            <a:spLocks noGrp="1"/>
          </p:cNvSpPr>
          <p:nvPr>
            <p:ph type="ftr" sz="quarter" idx="11"/>
          </p:nvPr>
        </p:nvSpPr>
        <p:spPr/>
        <p:txBody>
          <a:bodyPr/>
          <a:lstStyle/>
          <a:p>
            <a:r>
              <a:rPr lang="en-US" smtClean="0"/>
              <a:t>Antonio Cruz</a:t>
            </a:r>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s-ES_tradnl" smtClean="0"/>
              <a:t>Clic para editar título</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9932C2FF-84CC-394E-8DE4-5B10F132241D}" type="datetime1">
              <a:rPr lang="es-ES" smtClean="0"/>
              <a:t>27/8/15</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r>
              <a:rPr lang="en-US" smtClean="0"/>
              <a:t>Antonio Cruz</a:t>
            </a:r>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s-ES_tradnl" smtClean="0"/>
              <a:t>Clic para editar título</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37D63236-44AA-1944-8514-511C1AE8DEB9}" type="datetime1">
              <a:rPr lang="es-ES" smtClean="0"/>
              <a:t>27/8/15</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Antonio Cruz</a:t>
            </a:r>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59A5F39-4CE7-434C-A5CB-50A363451602}"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8146" y="2672032"/>
            <a:ext cx="8650224" cy="1470025"/>
          </a:xfrm>
        </p:spPr>
        <p:txBody>
          <a:bodyPr/>
          <a:lstStyle/>
          <a:p>
            <a:pPr algn="ctr"/>
            <a:r>
              <a:rPr lang="es-ES" b="1" dirty="0" smtClean="0"/>
              <a:t>BIBLIA Y ECOLOG</a:t>
            </a:r>
            <a:r>
              <a:rPr lang="es-ES" b="1" dirty="0" smtClean="0"/>
              <a:t>ÍA</a:t>
            </a:r>
            <a:r>
              <a:rPr lang="es-ES" b="1" dirty="0" smtClean="0"/>
              <a:t>:</a:t>
            </a:r>
            <a:endParaRPr lang="es-ES" b="1" dirty="0"/>
          </a:p>
        </p:txBody>
      </p:sp>
      <p:sp>
        <p:nvSpPr>
          <p:cNvPr id="3" name="Subtítulo 2"/>
          <p:cNvSpPr>
            <a:spLocks noGrp="1"/>
          </p:cNvSpPr>
          <p:nvPr>
            <p:ph type="subTitle" idx="1"/>
          </p:nvPr>
        </p:nvSpPr>
        <p:spPr>
          <a:xfrm>
            <a:off x="825036" y="4098138"/>
            <a:ext cx="7196328" cy="987552"/>
          </a:xfrm>
        </p:spPr>
        <p:txBody>
          <a:bodyPr/>
          <a:lstStyle/>
          <a:p>
            <a:pPr algn="ctr"/>
            <a:r>
              <a:rPr lang="es-ES" sz="3600" b="1" dirty="0" smtClean="0"/>
              <a:t>Asignatura pendiente.</a:t>
            </a:r>
            <a:endParaRPr lang="es-ES" sz="3600" b="1" dirty="0"/>
          </a:p>
        </p:txBody>
      </p:sp>
      <p:sp>
        <p:nvSpPr>
          <p:cNvPr id="5" name="CuadroTexto 4"/>
          <p:cNvSpPr txBox="1"/>
          <p:nvPr/>
        </p:nvSpPr>
        <p:spPr>
          <a:xfrm>
            <a:off x="3091702" y="5605129"/>
            <a:ext cx="2898475" cy="369332"/>
          </a:xfrm>
          <a:prstGeom prst="rect">
            <a:avLst/>
          </a:prstGeom>
          <a:noFill/>
        </p:spPr>
        <p:txBody>
          <a:bodyPr wrap="square" rtlCol="0">
            <a:spAutoFit/>
          </a:bodyPr>
          <a:lstStyle/>
          <a:p>
            <a:pPr algn="ctr"/>
            <a:r>
              <a:rPr lang="es-ES" dirty="0" smtClean="0">
                <a:solidFill>
                  <a:schemeClr val="tx2">
                    <a:lumMod val="90000"/>
                    <a:lumOff val="10000"/>
                  </a:schemeClr>
                </a:solidFill>
              </a:rPr>
              <a:t>ANTONIO CRUZ</a:t>
            </a:r>
            <a:endParaRPr lang="es-ES" dirty="0">
              <a:solidFill>
                <a:schemeClr val="tx2">
                  <a:lumMod val="90000"/>
                  <a:lumOff val="10000"/>
                </a:schemeClr>
              </a:solidFill>
            </a:endParaRPr>
          </a:p>
        </p:txBody>
      </p:sp>
    </p:spTree>
    <p:extLst>
      <p:ext uri="{BB962C8B-B14F-4D97-AF65-F5344CB8AC3E}">
        <p14:creationId xmlns:p14="http://schemas.microsoft.com/office/powerpoint/2010/main" val="23808844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459A5F39-4CE7-434C-A5CB-50A363451602}" type="slidenum">
              <a:rPr lang="en-US" smtClean="0"/>
              <a:t>10</a:t>
            </a:fld>
            <a:endParaRPr lang="en-US"/>
          </a:p>
        </p:txBody>
      </p:sp>
      <p:pic>
        <p:nvPicPr>
          <p:cNvPr id="4" name="Imagen 3"/>
          <p:cNvPicPr>
            <a:picLocks noChangeAspect="1"/>
          </p:cNvPicPr>
          <p:nvPr/>
        </p:nvPicPr>
        <p:blipFill>
          <a:blip r:embed="rId3"/>
          <a:stretch>
            <a:fillRect/>
          </a:stretch>
        </p:blipFill>
        <p:spPr>
          <a:xfrm>
            <a:off x="870565" y="869092"/>
            <a:ext cx="7421241" cy="4942231"/>
          </a:xfrm>
          <a:prstGeom prst="rect">
            <a:avLst/>
          </a:prstGeom>
        </p:spPr>
      </p:pic>
    </p:spTree>
    <p:extLst>
      <p:ext uri="{BB962C8B-B14F-4D97-AF65-F5344CB8AC3E}">
        <p14:creationId xmlns:p14="http://schemas.microsoft.com/office/powerpoint/2010/main" val="32448356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Lluvia ácida</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11</a:t>
            </a:fld>
            <a:endParaRPr lang="en-US"/>
          </a:p>
        </p:txBody>
      </p:sp>
      <p:pic>
        <p:nvPicPr>
          <p:cNvPr id="4" name="Imagen 3"/>
          <p:cNvPicPr>
            <a:picLocks noChangeAspect="1"/>
          </p:cNvPicPr>
          <p:nvPr/>
        </p:nvPicPr>
        <p:blipFill>
          <a:blip r:embed="rId3"/>
          <a:stretch>
            <a:fillRect/>
          </a:stretch>
        </p:blipFill>
        <p:spPr>
          <a:xfrm>
            <a:off x="1397000" y="2028734"/>
            <a:ext cx="6350000" cy="4203700"/>
          </a:xfrm>
          <a:prstGeom prst="rect">
            <a:avLst/>
          </a:prstGeom>
        </p:spPr>
      </p:pic>
    </p:spTree>
    <p:extLst>
      <p:ext uri="{BB962C8B-B14F-4D97-AF65-F5344CB8AC3E}">
        <p14:creationId xmlns:p14="http://schemas.microsoft.com/office/powerpoint/2010/main" val="9468818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Cauce del río Besós </a:t>
            </a:r>
            <a:r>
              <a:rPr lang="es-ES" dirty="0" smtClean="0"/>
              <a:t>(Barcelona)</a:t>
            </a:r>
            <a:endParaRPr lang="es-ES"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12</a:t>
            </a:fld>
            <a:endParaRPr lang="en-US"/>
          </a:p>
        </p:txBody>
      </p:sp>
      <p:pic>
        <p:nvPicPr>
          <p:cNvPr id="4" name="Imagen 3"/>
          <p:cNvPicPr>
            <a:picLocks noChangeAspect="1"/>
          </p:cNvPicPr>
          <p:nvPr/>
        </p:nvPicPr>
        <p:blipFill>
          <a:blip r:embed="rId3"/>
          <a:stretch>
            <a:fillRect/>
          </a:stretch>
        </p:blipFill>
        <p:spPr>
          <a:xfrm>
            <a:off x="1428978" y="1971066"/>
            <a:ext cx="6248163" cy="4323326"/>
          </a:xfrm>
          <a:prstGeom prst="rect">
            <a:avLst/>
          </a:prstGeom>
        </p:spPr>
      </p:pic>
      <p:pic>
        <p:nvPicPr>
          <p:cNvPr id="5" name="Imagen 4"/>
          <p:cNvPicPr>
            <a:picLocks noChangeAspect="1"/>
          </p:cNvPicPr>
          <p:nvPr/>
        </p:nvPicPr>
        <p:blipFill>
          <a:blip r:embed="rId4"/>
          <a:stretch>
            <a:fillRect/>
          </a:stretch>
        </p:blipFill>
        <p:spPr>
          <a:xfrm>
            <a:off x="361100" y="1969181"/>
            <a:ext cx="4157400" cy="2827032"/>
          </a:xfrm>
          <a:prstGeom prst="rect">
            <a:avLst/>
          </a:prstGeom>
        </p:spPr>
      </p:pic>
      <p:pic>
        <p:nvPicPr>
          <p:cNvPr id="6" name="Imagen 5"/>
          <p:cNvPicPr>
            <a:picLocks noChangeAspect="1"/>
          </p:cNvPicPr>
          <p:nvPr/>
        </p:nvPicPr>
        <p:blipFill>
          <a:blip r:embed="rId5"/>
          <a:stretch>
            <a:fillRect/>
          </a:stretch>
        </p:blipFill>
        <p:spPr>
          <a:xfrm>
            <a:off x="4310922" y="1956492"/>
            <a:ext cx="4404678" cy="2839721"/>
          </a:xfrm>
          <a:prstGeom prst="rect">
            <a:avLst/>
          </a:prstGeom>
        </p:spPr>
      </p:pic>
      <p:pic>
        <p:nvPicPr>
          <p:cNvPr id="7" name="Imagen 6"/>
          <p:cNvPicPr>
            <a:picLocks noChangeAspect="1"/>
          </p:cNvPicPr>
          <p:nvPr/>
        </p:nvPicPr>
        <p:blipFill>
          <a:blip r:embed="rId6"/>
          <a:stretch>
            <a:fillRect/>
          </a:stretch>
        </p:blipFill>
        <p:spPr>
          <a:xfrm>
            <a:off x="3057746" y="4300526"/>
            <a:ext cx="2974203" cy="1981963"/>
          </a:xfrm>
          <a:prstGeom prst="rect">
            <a:avLst/>
          </a:prstGeom>
        </p:spPr>
      </p:pic>
    </p:spTree>
    <p:extLst>
      <p:ext uri="{BB962C8B-B14F-4D97-AF65-F5344CB8AC3E}">
        <p14:creationId xmlns:p14="http://schemas.microsoft.com/office/powerpoint/2010/main" val="4251795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Contaminación del </a:t>
            </a:r>
            <a:r>
              <a:rPr lang="es-ES" b="1" dirty="0" err="1" smtClean="0"/>
              <a:t>Gualdalquivir</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13</a:t>
            </a:fld>
            <a:endParaRPr lang="en-US"/>
          </a:p>
        </p:txBody>
      </p:sp>
      <p:pic>
        <p:nvPicPr>
          <p:cNvPr id="4" name="Imagen 3"/>
          <p:cNvPicPr>
            <a:picLocks noChangeAspect="1"/>
          </p:cNvPicPr>
          <p:nvPr/>
        </p:nvPicPr>
        <p:blipFill>
          <a:blip r:embed="rId3"/>
          <a:stretch>
            <a:fillRect/>
          </a:stretch>
        </p:blipFill>
        <p:spPr>
          <a:xfrm>
            <a:off x="381000" y="1849620"/>
            <a:ext cx="8382000" cy="4495800"/>
          </a:xfrm>
          <a:prstGeom prst="rect">
            <a:avLst/>
          </a:prstGeom>
        </p:spPr>
      </p:pic>
    </p:spTree>
    <p:extLst>
      <p:ext uri="{BB962C8B-B14F-4D97-AF65-F5344CB8AC3E}">
        <p14:creationId xmlns:p14="http://schemas.microsoft.com/office/powerpoint/2010/main" val="26083902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3469"/>
            <a:ext cx="9144000" cy="973822"/>
          </a:xfrm>
        </p:spPr>
        <p:txBody>
          <a:bodyPr/>
          <a:lstStyle/>
          <a:p>
            <a:r>
              <a:rPr lang="es-ES" sz="3600" b="1" dirty="0" smtClean="0"/>
              <a:t>Rotura de la presa de </a:t>
            </a:r>
            <a:r>
              <a:rPr lang="es-ES" sz="3600" b="1" dirty="0" err="1" smtClean="0"/>
              <a:t>Aználcollar</a:t>
            </a:r>
            <a:r>
              <a:rPr lang="es-ES" sz="3600" b="1" dirty="0" smtClean="0"/>
              <a:t> </a:t>
            </a:r>
            <a:r>
              <a:rPr lang="es-ES" sz="3600" dirty="0" smtClean="0"/>
              <a:t>(Huelva)</a:t>
            </a:r>
            <a:endParaRPr lang="es-ES" sz="3600"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14</a:t>
            </a:fld>
            <a:endParaRPr lang="en-US"/>
          </a:p>
        </p:txBody>
      </p:sp>
      <p:pic>
        <p:nvPicPr>
          <p:cNvPr id="4" name="Imagen 3"/>
          <p:cNvPicPr>
            <a:picLocks noChangeAspect="1"/>
          </p:cNvPicPr>
          <p:nvPr/>
        </p:nvPicPr>
        <p:blipFill>
          <a:blip r:embed="rId3"/>
          <a:stretch>
            <a:fillRect/>
          </a:stretch>
        </p:blipFill>
        <p:spPr>
          <a:xfrm>
            <a:off x="457200" y="1150346"/>
            <a:ext cx="8216900" cy="2933700"/>
          </a:xfrm>
          <a:prstGeom prst="rect">
            <a:avLst/>
          </a:prstGeom>
        </p:spPr>
      </p:pic>
      <p:pic>
        <p:nvPicPr>
          <p:cNvPr id="5" name="Imagen 4"/>
          <p:cNvPicPr>
            <a:picLocks noChangeAspect="1"/>
          </p:cNvPicPr>
          <p:nvPr/>
        </p:nvPicPr>
        <p:blipFill>
          <a:blip r:embed="rId4"/>
          <a:stretch>
            <a:fillRect/>
          </a:stretch>
        </p:blipFill>
        <p:spPr>
          <a:xfrm>
            <a:off x="2013060" y="4284708"/>
            <a:ext cx="5080000" cy="2133600"/>
          </a:xfrm>
          <a:prstGeom prst="rect">
            <a:avLst/>
          </a:prstGeom>
        </p:spPr>
      </p:pic>
    </p:spTree>
    <p:extLst>
      <p:ext uri="{BB962C8B-B14F-4D97-AF65-F5344CB8AC3E}">
        <p14:creationId xmlns:p14="http://schemas.microsoft.com/office/powerpoint/2010/main" val="36651468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5174" y="-168364"/>
            <a:ext cx="7612063" cy="1417638"/>
          </a:xfrm>
        </p:spPr>
        <p:txBody>
          <a:bodyPr/>
          <a:lstStyle/>
          <a:p>
            <a:r>
              <a:rPr lang="es-ES" sz="4400" b="1" dirty="0" smtClean="0"/>
              <a:t>Deterioro del Mediterráneo</a:t>
            </a:r>
            <a:endParaRPr lang="es-ES" sz="4400"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15</a:t>
            </a:fld>
            <a:endParaRPr lang="en-US"/>
          </a:p>
        </p:txBody>
      </p:sp>
      <p:pic>
        <p:nvPicPr>
          <p:cNvPr id="4" name="Imagen 3" descr="P91100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868" y="3569020"/>
            <a:ext cx="3716439" cy="2787330"/>
          </a:xfrm>
          <a:prstGeom prst="rect">
            <a:avLst/>
          </a:prstGeom>
          <a:ln>
            <a:solidFill>
              <a:schemeClr val="tx2">
                <a:lumMod val="50000"/>
                <a:lumOff val="50000"/>
              </a:schemeClr>
            </a:solidFill>
          </a:ln>
        </p:spPr>
      </p:pic>
      <p:pic>
        <p:nvPicPr>
          <p:cNvPr id="5" name="Imagen 4"/>
          <p:cNvPicPr>
            <a:picLocks noChangeAspect="1"/>
          </p:cNvPicPr>
          <p:nvPr/>
        </p:nvPicPr>
        <p:blipFill>
          <a:blip r:embed="rId4"/>
          <a:stretch>
            <a:fillRect/>
          </a:stretch>
        </p:blipFill>
        <p:spPr>
          <a:xfrm>
            <a:off x="7063663" y="1396189"/>
            <a:ext cx="1518399" cy="1730578"/>
          </a:xfrm>
          <a:prstGeom prst="rect">
            <a:avLst/>
          </a:prstGeom>
          <a:ln>
            <a:solidFill>
              <a:schemeClr val="tx2">
                <a:lumMod val="50000"/>
                <a:lumOff val="50000"/>
              </a:schemeClr>
            </a:solidFill>
          </a:ln>
        </p:spPr>
      </p:pic>
      <p:pic>
        <p:nvPicPr>
          <p:cNvPr id="6" name="Imagen 5"/>
          <p:cNvPicPr>
            <a:picLocks noChangeAspect="1"/>
          </p:cNvPicPr>
          <p:nvPr/>
        </p:nvPicPr>
        <p:blipFill>
          <a:blip r:embed="rId5"/>
          <a:stretch>
            <a:fillRect/>
          </a:stretch>
        </p:blipFill>
        <p:spPr>
          <a:xfrm>
            <a:off x="3640108" y="1396189"/>
            <a:ext cx="2637072" cy="1730578"/>
          </a:xfrm>
          <a:prstGeom prst="rect">
            <a:avLst/>
          </a:prstGeom>
          <a:ln>
            <a:solidFill>
              <a:schemeClr val="tx2">
                <a:lumMod val="50000"/>
                <a:lumOff val="50000"/>
              </a:schemeClr>
            </a:solidFill>
          </a:ln>
        </p:spPr>
      </p:pic>
      <p:pic>
        <p:nvPicPr>
          <p:cNvPr id="7" name="Imagen 6"/>
          <p:cNvPicPr>
            <a:picLocks noChangeAspect="1"/>
          </p:cNvPicPr>
          <p:nvPr/>
        </p:nvPicPr>
        <p:blipFill>
          <a:blip r:embed="rId6"/>
          <a:stretch>
            <a:fillRect/>
          </a:stretch>
        </p:blipFill>
        <p:spPr>
          <a:xfrm>
            <a:off x="495529" y="1396189"/>
            <a:ext cx="2307437" cy="1730578"/>
          </a:xfrm>
          <a:prstGeom prst="rect">
            <a:avLst/>
          </a:prstGeom>
          <a:ln w="25400">
            <a:solidFill>
              <a:schemeClr val="tx2">
                <a:lumMod val="50000"/>
                <a:lumOff val="50000"/>
              </a:schemeClr>
            </a:solidFill>
          </a:ln>
        </p:spPr>
      </p:pic>
      <p:sp>
        <p:nvSpPr>
          <p:cNvPr id="8" name="Flecha derecha 7"/>
          <p:cNvSpPr/>
          <p:nvPr/>
        </p:nvSpPr>
        <p:spPr>
          <a:xfrm rot="8268972">
            <a:off x="5937725" y="3484586"/>
            <a:ext cx="2266689"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9" name="Flecha izquierda 8"/>
          <p:cNvSpPr/>
          <p:nvPr/>
        </p:nvSpPr>
        <p:spPr>
          <a:xfrm rot="10800000">
            <a:off x="6240703" y="1942932"/>
            <a:ext cx="822960" cy="822960"/>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0" name="Flecha izquierda 9"/>
          <p:cNvSpPr/>
          <p:nvPr/>
        </p:nvSpPr>
        <p:spPr>
          <a:xfrm rot="10800000">
            <a:off x="2700890" y="1942932"/>
            <a:ext cx="822960" cy="822960"/>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2673031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9468"/>
            <a:ext cx="9144000" cy="1417638"/>
          </a:xfrm>
        </p:spPr>
        <p:txBody>
          <a:bodyPr/>
          <a:lstStyle/>
          <a:p>
            <a:r>
              <a:rPr lang="es-ES" b="1" dirty="0" smtClean="0"/>
              <a:t>Sobrepesca en el Mediterráneo</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16</a:t>
            </a:fld>
            <a:endParaRPr lang="en-US"/>
          </a:p>
        </p:txBody>
      </p:sp>
      <p:pic>
        <p:nvPicPr>
          <p:cNvPr id="4" name="Imagen 3"/>
          <p:cNvPicPr>
            <a:picLocks noChangeAspect="1"/>
          </p:cNvPicPr>
          <p:nvPr/>
        </p:nvPicPr>
        <p:blipFill>
          <a:blip r:embed="rId3"/>
          <a:stretch>
            <a:fillRect/>
          </a:stretch>
        </p:blipFill>
        <p:spPr>
          <a:xfrm>
            <a:off x="703234" y="3066931"/>
            <a:ext cx="2642489" cy="1654241"/>
          </a:xfrm>
          <a:prstGeom prst="rect">
            <a:avLst/>
          </a:prstGeom>
        </p:spPr>
      </p:pic>
      <p:pic>
        <p:nvPicPr>
          <p:cNvPr id="5" name="Imagen 4"/>
          <p:cNvPicPr>
            <a:picLocks noChangeAspect="1"/>
          </p:cNvPicPr>
          <p:nvPr/>
        </p:nvPicPr>
        <p:blipFill>
          <a:blip r:embed="rId4"/>
          <a:stretch>
            <a:fillRect/>
          </a:stretch>
        </p:blipFill>
        <p:spPr>
          <a:xfrm>
            <a:off x="4017560" y="3066931"/>
            <a:ext cx="1518399" cy="1730578"/>
          </a:xfrm>
          <a:prstGeom prst="rect">
            <a:avLst/>
          </a:prstGeom>
          <a:ln>
            <a:solidFill>
              <a:schemeClr val="tx2">
                <a:lumMod val="50000"/>
                <a:lumOff val="50000"/>
              </a:schemeClr>
            </a:solidFill>
          </a:ln>
        </p:spPr>
      </p:pic>
      <p:pic>
        <p:nvPicPr>
          <p:cNvPr id="6" name="Imagen 5" descr="P911001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344" y="3066931"/>
            <a:ext cx="2198893" cy="1649170"/>
          </a:xfrm>
          <a:prstGeom prst="rect">
            <a:avLst/>
          </a:prstGeom>
          <a:ln>
            <a:solidFill>
              <a:schemeClr val="tx2">
                <a:lumMod val="50000"/>
                <a:lumOff val="50000"/>
              </a:schemeClr>
            </a:solidFill>
          </a:ln>
        </p:spPr>
      </p:pic>
      <p:sp>
        <p:nvSpPr>
          <p:cNvPr id="7" name="Flecha abajo 6"/>
          <p:cNvSpPr/>
          <p:nvPr/>
        </p:nvSpPr>
        <p:spPr>
          <a:xfrm>
            <a:off x="1632564" y="4797509"/>
            <a:ext cx="822960" cy="822960"/>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8" name="Flecha arriba 7"/>
          <p:cNvSpPr/>
          <p:nvPr/>
        </p:nvSpPr>
        <p:spPr>
          <a:xfrm>
            <a:off x="4296215" y="2128806"/>
            <a:ext cx="822960" cy="822960"/>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9" name="Flecha arriba 8"/>
          <p:cNvSpPr/>
          <p:nvPr/>
        </p:nvSpPr>
        <p:spPr>
          <a:xfrm>
            <a:off x="6897527" y="2128806"/>
            <a:ext cx="822960" cy="822960"/>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4058425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10224"/>
            <a:ext cx="9144000" cy="1417638"/>
          </a:xfrm>
        </p:spPr>
        <p:txBody>
          <a:bodyPr/>
          <a:lstStyle/>
          <a:p>
            <a:r>
              <a:rPr lang="es-ES" sz="3600" b="1" dirty="0" smtClean="0"/>
              <a:t>2. Agotamiento de los recursos naturales</a:t>
            </a:r>
            <a:endParaRPr lang="es-ES" sz="3600"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17</a:t>
            </a:fld>
            <a:endParaRPr lang="en-US"/>
          </a:p>
        </p:txBody>
      </p:sp>
      <p:sp>
        <p:nvSpPr>
          <p:cNvPr id="4" name="CuadroTexto 3"/>
          <p:cNvSpPr txBox="1"/>
          <p:nvPr/>
        </p:nvSpPr>
        <p:spPr>
          <a:xfrm>
            <a:off x="765174" y="5793922"/>
            <a:ext cx="7234085" cy="646331"/>
          </a:xfrm>
          <a:prstGeom prst="rect">
            <a:avLst/>
          </a:prstGeom>
          <a:noFill/>
        </p:spPr>
        <p:txBody>
          <a:bodyPr wrap="square" rtlCol="0">
            <a:spAutoFit/>
          </a:bodyPr>
          <a:lstStyle/>
          <a:p>
            <a:pPr algn="ctr"/>
            <a:r>
              <a:rPr lang="es-ES" dirty="0">
                <a:solidFill>
                  <a:schemeClr val="bg1"/>
                </a:solidFill>
              </a:rPr>
              <a:t>Dos fotografías del Amazonas tomadas por la Nasa. La primera es de 1975, la segunda de 2012./ Nasa.</a:t>
            </a:r>
          </a:p>
        </p:txBody>
      </p:sp>
      <p:pic>
        <p:nvPicPr>
          <p:cNvPr id="5" name="Imagen 4"/>
          <p:cNvPicPr>
            <a:picLocks noChangeAspect="1"/>
          </p:cNvPicPr>
          <p:nvPr/>
        </p:nvPicPr>
        <p:blipFill>
          <a:blip r:embed="rId3"/>
          <a:stretch>
            <a:fillRect/>
          </a:stretch>
        </p:blipFill>
        <p:spPr>
          <a:xfrm>
            <a:off x="739718" y="1054100"/>
            <a:ext cx="7620000" cy="4749800"/>
          </a:xfrm>
          <a:prstGeom prst="rect">
            <a:avLst/>
          </a:prstGeom>
        </p:spPr>
      </p:pic>
    </p:spTree>
    <p:extLst>
      <p:ext uri="{BB962C8B-B14F-4D97-AF65-F5344CB8AC3E}">
        <p14:creationId xmlns:p14="http://schemas.microsoft.com/office/powerpoint/2010/main" val="25753700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18</a:t>
            </a:fld>
            <a:endParaRPr lang="en-US"/>
          </a:p>
        </p:txBody>
      </p:sp>
      <p:pic>
        <p:nvPicPr>
          <p:cNvPr id="4" name="Imagen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50593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Carrera armamentista</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19</a:t>
            </a:fld>
            <a:endParaRPr lang="en-US"/>
          </a:p>
        </p:txBody>
      </p:sp>
      <p:pic>
        <p:nvPicPr>
          <p:cNvPr id="4" name="Imagen 3"/>
          <p:cNvPicPr>
            <a:picLocks noChangeAspect="1"/>
          </p:cNvPicPr>
          <p:nvPr/>
        </p:nvPicPr>
        <p:blipFill>
          <a:blip r:embed="rId3"/>
          <a:stretch>
            <a:fillRect/>
          </a:stretch>
        </p:blipFill>
        <p:spPr>
          <a:xfrm>
            <a:off x="1280894" y="2339915"/>
            <a:ext cx="6583580" cy="3699135"/>
          </a:xfrm>
          <a:prstGeom prst="rect">
            <a:avLst/>
          </a:prstGeom>
        </p:spPr>
      </p:pic>
    </p:spTree>
    <p:extLst>
      <p:ext uri="{BB962C8B-B14F-4D97-AF65-F5344CB8AC3E}">
        <p14:creationId xmlns:p14="http://schemas.microsoft.com/office/powerpoint/2010/main" val="191163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666" y="397060"/>
            <a:ext cx="9157778" cy="1417638"/>
          </a:xfrm>
        </p:spPr>
        <p:txBody>
          <a:bodyPr/>
          <a:lstStyle/>
          <a:p>
            <a:r>
              <a:rPr lang="es-ES_tradnl" b="1" dirty="0" smtClean="0">
                <a:latin typeface="Arial"/>
                <a:ea typeface="ＭＳ 明朝"/>
              </a:rPr>
              <a:t>¿Es culpable el cristianismo? </a:t>
            </a:r>
            <a:r>
              <a:rPr lang="es-ES_tradnl" dirty="0">
                <a:latin typeface="Arial"/>
                <a:ea typeface="ＭＳ 明朝"/>
              </a:rPr>
              <a:t/>
            </a:r>
            <a:br>
              <a:rPr lang="es-ES_tradnl" dirty="0">
                <a:latin typeface="Arial"/>
                <a:ea typeface="ＭＳ 明朝"/>
              </a:rPr>
            </a:br>
            <a:endParaRPr lang="es-ES"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2</a:t>
            </a:fld>
            <a:endParaRPr lang="en-US"/>
          </a:p>
        </p:txBody>
      </p:sp>
      <p:pic>
        <p:nvPicPr>
          <p:cNvPr id="6" name="Marcador de contenido 4" descr="3301803046_2604fcfbca_b.jpg"/>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t="17591" b="24953"/>
          <a:stretch/>
        </p:blipFill>
        <p:spPr>
          <a:xfrm>
            <a:off x="838844" y="2430667"/>
            <a:ext cx="7480146" cy="3297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53230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4000" b="1" dirty="0" smtClean="0"/>
              <a:t>¿Es culpable el cristianismo de los desequilibrios ecológicos?</a:t>
            </a:r>
            <a:endParaRPr lang="es-ES" sz="4000"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20</a:t>
            </a:fld>
            <a:endParaRPr lang="en-US"/>
          </a:p>
        </p:txBody>
      </p:sp>
      <p:pic>
        <p:nvPicPr>
          <p:cNvPr id="4" name="Imagen 3"/>
          <p:cNvPicPr>
            <a:picLocks noChangeAspect="1"/>
          </p:cNvPicPr>
          <p:nvPr/>
        </p:nvPicPr>
        <p:blipFill>
          <a:blip r:embed="rId3"/>
          <a:stretch>
            <a:fillRect/>
          </a:stretch>
        </p:blipFill>
        <p:spPr>
          <a:xfrm>
            <a:off x="1587500" y="1862320"/>
            <a:ext cx="5969000" cy="4470400"/>
          </a:xfrm>
          <a:prstGeom prst="rect">
            <a:avLst/>
          </a:prstGeom>
        </p:spPr>
      </p:pic>
    </p:spTree>
    <p:extLst>
      <p:ext uri="{BB962C8B-B14F-4D97-AF65-F5344CB8AC3E}">
        <p14:creationId xmlns:p14="http://schemas.microsoft.com/office/powerpoint/2010/main" val="14987442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err="1" smtClean="0"/>
              <a:t>Fordlandia</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21</a:t>
            </a:fld>
            <a:endParaRPr lang="en-US"/>
          </a:p>
        </p:txBody>
      </p:sp>
      <p:pic>
        <p:nvPicPr>
          <p:cNvPr id="4" name="Imagen 3"/>
          <p:cNvPicPr>
            <a:picLocks noChangeAspect="1"/>
          </p:cNvPicPr>
          <p:nvPr/>
        </p:nvPicPr>
        <p:blipFill>
          <a:blip r:embed="rId3"/>
          <a:stretch>
            <a:fillRect/>
          </a:stretch>
        </p:blipFill>
        <p:spPr>
          <a:xfrm>
            <a:off x="1919974" y="1905057"/>
            <a:ext cx="5323328" cy="4429009"/>
          </a:xfrm>
          <a:prstGeom prst="rect">
            <a:avLst/>
          </a:prstGeom>
        </p:spPr>
      </p:pic>
    </p:spTree>
    <p:extLst>
      <p:ext uri="{BB962C8B-B14F-4D97-AF65-F5344CB8AC3E}">
        <p14:creationId xmlns:p14="http://schemas.microsoft.com/office/powerpoint/2010/main" val="4833154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2564" y="79468"/>
            <a:ext cx="8378826" cy="1417638"/>
          </a:xfrm>
        </p:spPr>
        <p:txBody>
          <a:bodyPr/>
          <a:lstStyle/>
          <a:p>
            <a:r>
              <a:rPr lang="es-ES" b="1" dirty="0" smtClean="0"/>
              <a:t>Proyecto del rio </a:t>
            </a:r>
            <a:r>
              <a:rPr lang="es-ES" b="1" dirty="0" err="1" smtClean="0"/>
              <a:t>Jari</a:t>
            </a:r>
            <a:r>
              <a:rPr lang="es-ES" b="1" dirty="0" smtClean="0"/>
              <a:t> en el Amazonas</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22</a:t>
            </a:fld>
            <a:endParaRPr lang="en-US"/>
          </a:p>
        </p:txBody>
      </p:sp>
      <p:pic>
        <p:nvPicPr>
          <p:cNvPr id="4" name="Imagen 3"/>
          <p:cNvPicPr>
            <a:picLocks noChangeAspect="1"/>
          </p:cNvPicPr>
          <p:nvPr/>
        </p:nvPicPr>
        <p:blipFill>
          <a:blip r:embed="rId3"/>
          <a:stretch>
            <a:fillRect/>
          </a:stretch>
        </p:blipFill>
        <p:spPr>
          <a:xfrm>
            <a:off x="1809754" y="1923204"/>
            <a:ext cx="5541433" cy="4433146"/>
          </a:xfrm>
          <a:prstGeom prst="rect">
            <a:avLst/>
          </a:prstGeom>
        </p:spPr>
      </p:pic>
    </p:spTree>
    <p:extLst>
      <p:ext uri="{BB962C8B-B14F-4D97-AF65-F5344CB8AC3E}">
        <p14:creationId xmlns:p14="http://schemas.microsoft.com/office/powerpoint/2010/main" val="11399469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Proyecto del cultivo de cacahuete en Tanzania</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23</a:t>
            </a:fld>
            <a:endParaRPr lang="en-US"/>
          </a:p>
        </p:txBody>
      </p:sp>
      <p:pic>
        <p:nvPicPr>
          <p:cNvPr id="4" name="Imagen 3"/>
          <p:cNvPicPr>
            <a:picLocks noChangeAspect="1"/>
          </p:cNvPicPr>
          <p:nvPr/>
        </p:nvPicPr>
        <p:blipFill>
          <a:blip r:embed="rId3"/>
          <a:stretch>
            <a:fillRect/>
          </a:stretch>
        </p:blipFill>
        <p:spPr>
          <a:xfrm>
            <a:off x="1714500" y="2209811"/>
            <a:ext cx="5715000" cy="3822700"/>
          </a:xfrm>
          <a:prstGeom prst="rect">
            <a:avLst/>
          </a:prstGeom>
        </p:spPr>
      </p:pic>
    </p:spTree>
    <p:extLst>
      <p:ext uri="{BB962C8B-B14F-4D97-AF65-F5344CB8AC3E}">
        <p14:creationId xmlns:p14="http://schemas.microsoft.com/office/powerpoint/2010/main" val="35499857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279" y="79468"/>
            <a:ext cx="8916011" cy="1417638"/>
          </a:xfrm>
        </p:spPr>
        <p:txBody>
          <a:bodyPr/>
          <a:lstStyle/>
          <a:p>
            <a:r>
              <a:rPr lang="es-ES" b="1" dirty="0" smtClean="0"/>
              <a:t>Los esclavos de San Valentín: rosas llenas de espinas</a:t>
            </a:r>
            <a:endParaRPr lang="es-ES" b="1" dirty="0"/>
          </a:p>
        </p:txBody>
      </p:sp>
      <p:sp>
        <p:nvSpPr>
          <p:cNvPr id="4" name="Marcador de contenido 3"/>
          <p:cNvSpPr>
            <a:spLocks noGrp="1"/>
          </p:cNvSpPr>
          <p:nvPr>
            <p:ph idx="1"/>
          </p:nvPr>
        </p:nvSpPr>
        <p:spPr>
          <a:xfrm>
            <a:off x="765175" y="4854936"/>
            <a:ext cx="7612064" cy="4182035"/>
          </a:xfrm>
        </p:spPr>
        <p:txBody>
          <a:bodyPr/>
          <a:lstStyle/>
          <a:p>
            <a:r>
              <a:rPr lang="es-ES" dirty="0" smtClean="0"/>
              <a:t>Las </a:t>
            </a:r>
            <a:r>
              <a:rPr lang="es-ES" dirty="0"/>
              <a:t>rosas de Kenia tienen color rojo sangre, de los recolectores de este país, uno de los mayores exportadores a Europa. Cobran 1,25 euros al día por 9 horas de trabajo, el umbral de la pobreza </a:t>
            </a:r>
            <a:r>
              <a:rPr lang="es-ES" dirty="0" smtClean="0"/>
              <a:t>extrema.</a:t>
            </a:r>
            <a:endParaRPr lang="es-ES"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24</a:t>
            </a:fld>
            <a:endParaRPr lang="en-US"/>
          </a:p>
        </p:txBody>
      </p:sp>
      <p:pic>
        <p:nvPicPr>
          <p:cNvPr id="5" name="Imagen 4"/>
          <p:cNvPicPr>
            <a:picLocks noChangeAspect="1"/>
          </p:cNvPicPr>
          <p:nvPr/>
        </p:nvPicPr>
        <p:blipFill>
          <a:blip r:embed="rId2"/>
          <a:stretch>
            <a:fillRect/>
          </a:stretch>
        </p:blipFill>
        <p:spPr>
          <a:xfrm>
            <a:off x="2442470" y="1984962"/>
            <a:ext cx="4349283" cy="2710645"/>
          </a:xfrm>
          <a:prstGeom prst="rect">
            <a:avLst/>
          </a:prstGeom>
        </p:spPr>
      </p:pic>
    </p:spTree>
    <p:extLst>
      <p:ext uri="{BB962C8B-B14F-4D97-AF65-F5344CB8AC3E}">
        <p14:creationId xmlns:p14="http://schemas.microsoft.com/office/powerpoint/2010/main" val="23859684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4. Biblia y crisis ecológica</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25</a:t>
            </a:fld>
            <a:endParaRPr lang="en-US"/>
          </a:p>
        </p:txBody>
      </p:sp>
      <p:pic>
        <p:nvPicPr>
          <p:cNvPr id="4" name="Imagen 3"/>
          <p:cNvPicPr>
            <a:picLocks noChangeAspect="1"/>
          </p:cNvPicPr>
          <p:nvPr/>
        </p:nvPicPr>
        <p:blipFill>
          <a:blip r:embed="rId3"/>
          <a:stretch>
            <a:fillRect/>
          </a:stretch>
        </p:blipFill>
        <p:spPr>
          <a:xfrm>
            <a:off x="762000" y="2510916"/>
            <a:ext cx="7620000" cy="3238500"/>
          </a:xfrm>
          <a:prstGeom prst="rect">
            <a:avLst/>
          </a:prstGeom>
        </p:spPr>
      </p:pic>
    </p:spTree>
    <p:extLst>
      <p:ext uri="{BB962C8B-B14F-4D97-AF65-F5344CB8AC3E}">
        <p14:creationId xmlns:p14="http://schemas.microsoft.com/office/powerpoint/2010/main" val="20409009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4505" y="79468"/>
            <a:ext cx="8165570" cy="1417638"/>
          </a:xfrm>
        </p:spPr>
        <p:txBody>
          <a:bodyPr/>
          <a:lstStyle/>
          <a:p>
            <a:r>
              <a:rPr lang="es-ES" b="1" dirty="0" smtClean="0"/>
              <a:t>Alterar el orden del cosmos</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26</a:t>
            </a:fld>
            <a:endParaRPr lang="en-US"/>
          </a:p>
        </p:txBody>
      </p:sp>
      <p:pic>
        <p:nvPicPr>
          <p:cNvPr id="4" name="Imagen 3"/>
          <p:cNvPicPr>
            <a:picLocks noChangeAspect="1"/>
          </p:cNvPicPr>
          <p:nvPr/>
        </p:nvPicPr>
        <p:blipFill>
          <a:blip r:embed="rId3"/>
          <a:stretch>
            <a:fillRect/>
          </a:stretch>
        </p:blipFill>
        <p:spPr>
          <a:xfrm>
            <a:off x="2372779" y="2214035"/>
            <a:ext cx="4381500" cy="3797300"/>
          </a:xfrm>
          <a:prstGeom prst="rect">
            <a:avLst/>
          </a:prstGeom>
        </p:spPr>
      </p:pic>
    </p:spTree>
    <p:extLst>
      <p:ext uri="{BB962C8B-B14F-4D97-AF65-F5344CB8AC3E}">
        <p14:creationId xmlns:p14="http://schemas.microsoft.com/office/powerpoint/2010/main" val="5188370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Darle la espalda a Dios</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27</a:t>
            </a:fld>
            <a:endParaRPr lang="en-US"/>
          </a:p>
        </p:txBody>
      </p:sp>
      <p:pic>
        <p:nvPicPr>
          <p:cNvPr id="6" name="Imagen 5"/>
          <p:cNvPicPr>
            <a:picLocks noChangeAspect="1"/>
          </p:cNvPicPr>
          <p:nvPr/>
        </p:nvPicPr>
        <p:blipFill>
          <a:blip r:embed="rId3"/>
          <a:stretch>
            <a:fillRect/>
          </a:stretch>
        </p:blipFill>
        <p:spPr>
          <a:xfrm>
            <a:off x="2215857" y="2165723"/>
            <a:ext cx="4708174" cy="4221663"/>
          </a:xfrm>
          <a:prstGeom prst="rect">
            <a:avLst/>
          </a:prstGeom>
        </p:spPr>
      </p:pic>
    </p:spTree>
    <p:extLst>
      <p:ext uri="{BB962C8B-B14F-4D97-AF65-F5344CB8AC3E}">
        <p14:creationId xmlns:p14="http://schemas.microsoft.com/office/powerpoint/2010/main" val="41702798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¿Qué podemos hacer hoy los cristianos?</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28</a:t>
            </a:fld>
            <a:endParaRPr lang="en-US"/>
          </a:p>
        </p:txBody>
      </p:sp>
      <p:pic>
        <p:nvPicPr>
          <p:cNvPr id="4" name="Imagen 3"/>
          <p:cNvPicPr>
            <a:picLocks noChangeAspect="1"/>
          </p:cNvPicPr>
          <p:nvPr/>
        </p:nvPicPr>
        <p:blipFill>
          <a:blip r:embed="rId3"/>
          <a:stretch>
            <a:fillRect/>
          </a:stretch>
        </p:blipFill>
        <p:spPr>
          <a:xfrm>
            <a:off x="2032000" y="2243678"/>
            <a:ext cx="5080000" cy="3810000"/>
          </a:xfrm>
          <a:prstGeom prst="rect">
            <a:avLst/>
          </a:prstGeom>
        </p:spPr>
      </p:pic>
    </p:spTree>
    <p:extLst>
      <p:ext uri="{BB962C8B-B14F-4D97-AF65-F5344CB8AC3E}">
        <p14:creationId xmlns:p14="http://schemas.microsoft.com/office/powerpoint/2010/main" val="36340675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7830" y="342184"/>
            <a:ext cx="7612063" cy="1417638"/>
          </a:xfrm>
        </p:spPr>
        <p:txBody>
          <a:bodyPr/>
          <a:lstStyle/>
          <a:p>
            <a:pPr algn="l"/>
            <a:r>
              <a:rPr lang="es-ES" b="1" dirty="0"/>
              <a:t>Nestlé está en contra de la explotación </a:t>
            </a:r>
            <a:r>
              <a:rPr lang="es-ES" b="1" dirty="0" smtClean="0"/>
              <a:t>infantil.</a:t>
            </a:r>
            <a:r>
              <a:rPr lang="es-ES" b="1" dirty="0"/>
              <a:t/>
            </a:r>
            <a:br>
              <a:rPr lang="es-ES" b="1" dirty="0"/>
            </a:br>
            <a:endParaRPr lang="es-ES" b="1" dirty="0"/>
          </a:p>
        </p:txBody>
      </p:sp>
      <p:sp>
        <p:nvSpPr>
          <p:cNvPr id="5" name="Marcador de contenido 4"/>
          <p:cNvSpPr>
            <a:spLocks noGrp="1"/>
          </p:cNvSpPr>
          <p:nvPr>
            <p:ph idx="1"/>
          </p:nvPr>
        </p:nvSpPr>
        <p:spPr>
          <a:xfrm>
            <a:off x="87830" y="1943845"/>
            <a:ext cx="9056170" cy="2114676"/>
          </a:xfrm>
        </p:spPr>
        <p:txBody>
          <a:bodyPr>
            <a:normAutofit fontScale="70000" lnSpcReduction="20000"/>
          </a:bodyPr>
          <a:lstStyle/>
          <a:p>
            <a:r>
              <a:rPr lang="es-ES" sz="4000" b="1" dirty="0"/>
              <a:t>Nestlé </a:t>
            </a:r>
            <a:r>
              <a:rPr lang="es-ES" sz="4000" b="1" dirty="0" smtClean="0"/>
              <a:t>¿está </a:t>
            </a:r>
            <a:r>
              <a:rPr lang="es-ES" sz="4000" b="1" dirty="0"/>
              <a:t>en contra de la explotación </a:t>
            </a:r>
            <a:r>
              <a:rPr lang="es-ES" sz="4000" b="1" dirty="0" smtClean="0"/>
              <a:t>infantil?</a:t>
            </a:r>
            <a:endParaRPr lang="es-ES" sz="4000" b="1" dirty="0"/>
          </a:p>
          <a:p>
            <a:r>
              <a:rPr lang="es-ES" sz="4000" b="1" dirty="0"/>
              <a:t>Esta acción nace como respuesta al informe de </a:t>
            </a:r>
            <a:r>
              <a:rPr lang="es-ES" sz="4000" b="1" dirty="0" err="1"/>
              <a:t>Fair</a:t>
            </a:r>
            <a:r>
              <a:rPr lang="es-ES" sz="4000" b="1" dirty="0"/>
              <a:t> Labor </a:t>
            </a:r>
            <a:r>
              <a:rPr lang="es-ES" sz="4000" b="1" dirty="0" err="1"/>
              <a:t>Association</a:t>
            </a:r>
            <a:r>
              <a:rPr lang="es-ES" sz="4000" b="1" dirty="0"/>
              <a:t> sobre la cadena de aprovisionamiento del cacao de Nestlé.</a:t>
            </a:r>
          </a:p>
          <a:p>
            <a:endParaRPr lang="es-ES"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29</a:t>
            </a:fld>
            <a:endParaRPr lang="en-US"/>
          </a:p>
        </p:txBody>
      </p:sp>
      <p:pic>
        <p:nvPicPr>
          <p:cNvPr id="6" name="Imagen 5"/>
          <p:cNvPicPr>
            <a:picLocks noChangeAspect="1"/>
          </p:cNvPicPr>
          <p:nvPr/>
        </p:nvPicPr>
        <p:blipFill>
          <a:blip r:embed="rId3"/>
          <a:stretch>
            <a:fillRect/>
          </a:stretch>
        </p:blipFill>
        <p:spPr>
          <a:xfrm>
            <a:off x="770471" y="3914369"/>
            <a:ext cx="7620000" cy="2425700"/>
          </a:xfrm>
          <a:prstGeom prst="rect">
            <a:avLst/>
          </a:prstGeom>
        </p:spPr>
      </p:pic>
      <p:pic>
        <p:nvPicPr>
          <p:cNvPr id="7" name="Imagen 6"/>
          <p:cNvPicPr>
            <a:picLocks noChangeAspect="1"/>
          </p:cNvPicPr>
          <p:nvPr/>
        </p:nvPicPr>
        <p:blipFill>
          <a:blip r:embed="rId4"/>
          <a:stretch>
            <a:fillRect/>
          </a:stretch>
        </p:blipFill>
        <p:spPr>
          <a:xfrm>
            <a:off x="7509877" y="155483"/>
            <a:ext cx="1502004" cy="1492024"/>
          </a:xfrm>
          <a:prstGeom prst="rect">
            <a:avLst/>
          </a:prstGeom>
        </p:spPr>
      </p:pic>
    </p:spTree>
    <p:extLst>
      <p:ext uri="{BB962C8B-B14F-4D97-AF65-F5344CB8AC3E}">
        <p14:creationId xmlns:p14="http://schemas.microsoft.com/office/powerpoint/2010/main" val="1470541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1. Ecología y ecologismo</a:t>
            </a:r>
            <a:endParaRPr lang="es-ES" b="1" dirty="0"/>
          </a:p>
        </p:txBody>
      </p:sp>
      <p:sp>
        <p:nvSpPr>
          <p:cNvPr id="3" name="Marcador de contenido 2"/>
          <p:cNvSpPr>
            <a:spLocks noGrp="1"/>
          </p:cNvSpPr>
          <p:nvPr>
            <p:ph idx="1"/>
          </p:nvPr>
        </p:nvSpPr>
        <p:spPr>
          <a:xfrm>
            <a:off x="119075" y="2110545"/>
            <a:ext cx="4186225" cy="4182035"/>
          </a:xfrm>
        </p:spPr>
        <p:txBody>
          <a:bodyPr>
            <a:noAutofit/>
          </a:bodyPr>
          <a:lstStyle/>
          <a:p>
            <a:r>
              <a:rPr lang="es-ES" sz="2800" b="1" dirty="0" smtClean="0">
                <a:latin typeface="Arial"/>
                <a:ea typeface="ＭＳ 明朝"/>
              </a:rPr>
              <a:t>ECOLOGÍA: Estudio </a:t>
            </a:r>
            <a:r>
              <a:rPr lang="es-ES" sz="2800" b="1" dirty="0">
                <a:latin typeface="Arial"/>
                <a:ea typeface="ＭＳ 明朝"/>
              </a:rPr>
              <a:t>científico de los elementos que constituyen el hogar de los organismos, así como las relaciones de estos elementos con los propios </a:t>
            </a:r>
            <a:r>
              <a:rPr lang="es-ES" sz="2800" b="1" dirty="0" smtClean="0">
                <a:latin typeface="Arial"/>
                <a:ea typeface="ＭＳ 明朝"/>
              </a:rPr>
              <a:t>organismos.</a:t>
            </a:r>
            <a:endParaRPr lang="es-ES" sz="2800"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3</a:t>
            </a:fld>
            <a:endParaRPr lang="en-US"/>
          </a:p>
        </p:txBody>
      </p:sp>
      <p:sp>
        <p:nvSpPr>
          <p:cNvPr id="5" name="Marcador de contenido 2"/>
          <p:cNvSpPr txBox="1">
            <a:spLocks/>
          </p:cNvSpPr>
          <p:nvPr/>
        </p:nvSpPr>
        <p:spPr>
          <a:xfrm>
            <a:off x="4994823" y="3056925"/>
            <a:ext cx="4027457" cy="4182035"/>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s-ES" sz="2800" b="1" dirty="0" smtClean="0">
                <a:latin typeface="Arial"/>
                <a:ea typeface="ＭＳ 明朝"/>
              </a:rPr>
              <a:t>ECOLOGISMO: Movimiento social de defensa del medio ambiente.</a:t>
            </a:r>
            <a:endParaRPr lang="es-ES" sz="2800" b="1" dirty="0"/>
          </a:p>
        </p:txBody>
      </p:sp>
    </p:spTree>
    <p:extLst>
      <p:ext uri="{BB962C8B-B14F-4D97-AF65-F5344CB8AC3E}">
        <p14:creationId xmlns:p14="http://schemas.microsoft.com/office/powerpoint/2010/main" val="3720921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sz="3200" b="1" dirty="0">
                <a:solidFill>
                  <a:schemeClr val="tx1"/>
                </a:solidFill>
              </a:rPr>
              <a:t>Cada vez que compramos algo estamos expresando nuestra opinión sobre </a:t>
            </a:r>
            <a:r>
              <a:rPr lang="es-ES" sz="3200" b="1" dirty="0" smtClean="0">
                <a:solidFill>
                  <a:schemeClr val="tx1"/>
                </a:solidFill>
              </a:rPr>
              <a:t>cómo </a:t>
            </a:r>
            <a:r>
              <a:rPr lang="es-ES" sz="3200" b="1" dirty="0">
                <a:solidFill>
                  <a:schemeClr val="tx1"/>
                </a:solidFill>
              </a:rPr>
              <a:t>queremos que sean las </a:t>
            </a:r>
            <a:r>
              <a:rPr lang="es-ES" sz="3200" b="1" dirty="0" smtClean="0">
                <a:solidFill>
                  <a:schemeClr val="tx1"/>
                </a:solidFill>
              </a:rPr>
              <a:t>cosas.</a:t>
            </a:r>
            <a:endParaRPr lang="es-ES" sz="3200"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30</a:t>
            </a:fld>
            <a:endParaRPr lang="en-US"/>
          </a:p>
        </p:txBody>
      </p:sp>
      <p:pic>
        <p:nvPicPr>
          <p:cNvPr id="3" name="Imagen 2"/>
          <p:cNvPicPr>
            <a:picLocks noChangeAspect="1"/>
          </p:cNvPicPr>
          <p:nvPr/>
        </p:nvPicPr>
        <p:blipFill>
          <a:blip r:embed="rId3"/>
          <a:stretch>
            <a:fillRect/>
          </a:stretch>
        </p:blipFill>
        <p:spPr>
          <a:xfrm>
            <a:off x="2349487" y="1911348"/>
            <a:ext cx="4445002" cy="4445002"/>
          </a:xfrm>
          <a:prstGeom prst="rect">
            <a:avLst/>
          </a:prstGeom>
        </p:spPr>
      </p:pic>
    </p:spTree>
    <p:extLst>
      <p:ext uri="{BB962C8B-B14F-4D97-AF65-F5344CB8AC3E}">
        <p14:creationId xmlns:p14="http://schemas.microsoft.com/office/powerpoint/2010/main" val="31107361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9839" y="79468"/>
            <a:ext cx="8377237" cy="1417638"/>
          </a:xfrm>
        </p:spPr>
        <p:txBody>
          <a:bodyPr/>
          <a:lstStyle/>
          <a:p>
            <a:r>
              <a:rPr lang="es-ES" b="1" dirty="0" smtClean="0"/>
              <a:t>Cambio en el estilo de vida</a:t>
            </a:r>
            <a:endParaRPr lang="es-ES" b="1" dirty="0"/>
          </a:p>
        </p:txBody>
      </p:sp>
      <p:sp>
        <p:nvSpPr>
          <p:cNvPr id="3" name="Marcador de número de diapositiva 2"/>
          <p:cNvSpPr>
            <a:spLocks noGrp="1"/>
          </p:cNvSpPr>
          <p:nvPr>
            <p:ph type="sldNum" sz="quarter" idx="12"/>
          </p:nvPr>
        </p:nvSpPr>
        <p:spPr/>
        <p:txBody>
          <a:bodyPr/>
          <a:lstStyle/>
          <a:p>
            <a:fld id="{459A5F39-4CE7-434C-A5CB-50A363451602}" type="slidenum">
              <a:rPr lang="en-US" smtClean="0"/>
              <a:t>31</a:t>
            </a:fld>
            <a:endParaRPr lang="en-US"/>
          </a:p>
        </p:txBody>
      </p:sp>
      <p:pic>
        <p:nvPicPr>
          <p:cNvPr id="4" name="Imagen 3"/>
          <p:cNvPicPr>
            <a:picLocks noChangeAspect="1"/>
          </p:cNvPicPr>
          <p:nvPr/>
        </p:nvPicPr>
        <p:blipFill>
          <a:blip r:embed="rId3"/>
          <a:stretch>
            <a:fillRect/>
          </a:stretch>
        </p:blipFill>
        <p:spPr>
          <a:xfrm>
            <a:off x="1155700" y="1905011"/>
            <a:ext cx="6819900" cy="4445000"/>
          </a:xfrm>
          <a:prstGeom prst="rect">
            <a:avLst/>
          </a:prstGeom>
        </p:spPr>
      </p:pic>
    </p:spTree>
    <p:extLst>
      <p:ext uri="{BB962C8B-B14F-4D97-AF65-F5344CB8AC3E}">
        <p14:creationId xmlns:p14="http://schemas.microsoft.com/office/powerpoint/2010/main" val="22994821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b="1" dirty="0" smtClean="0"/>
              <a:t>Ocho ideas prácticas:</a:t>
            </a:r>
            <a:endParaRPr lang="es-ES" b="1" dirty="0"/>
          </a:p>
        </p:txBody>
      </p:sp>
      <p:sp>
        <p:nvSpPr>
          <p:cNvPr id="5" name="Marcador de contenido 4"/>
          <p:cNvSpPr>
            <a:spLocks noGrp="1"/>
          </p:cNvSpPr>
          <p:nvPr>
            <p:ph idx="1"/>
          </p:nvPr>
        </p:nvSpPr>
        <p:spPr>
          <a:xfrm>
            <a:off x="1061513" y="2303683"/>
            <a:ext cx="7612064" cy="4182035"/>
          </a:xfrm>
        </p:spPr>
        <p:txBody>
          <a:bodyPr>
            <a:normAutofit/>
          </a:bodyPr>
          <a:lstStyle/>
          <a:p>
            <a:pPr marL="514350" indent="-514350">
              <a:buFont typeface="+mj-lt"/>
              <a:buAutoNum type="arabicPeriod"/>
            </a:pPr>
            <a:r>
              <a:rPr lang="es-ES" sz="3200" dirty="0" smtClean="0"/>
              <a:t>Colaborar con grupos ecologistas.</a:t>
            </a:r>
          </a:p>
          <a:p>
            <a:pPr marL="514350" indent="-514350">
              <a:buFont typeface="+mj-lt"/>
              <a:buAutoNum type="arabicPeriod"/>
            </a:pPr>
            <a:r>
              <a:rPr lang="es-ES" sz="3200" dirty="0" smtClean="0"/>
              <a:t>Proponer el uso racional de los recursos terrestres.</a:t>
            </a:r>
          </a:p>
          <a:p>
            <a:pPr marL="514350" indent="-514350">
              <a:buFont typeface="+mj-lt"/>
              <a:buAutoNum type="arabicPeriod"/>
            </a:pPr>
            <a:r>
              <a:rPr lang="es-ES" sz="3200" dirty="0" smtClean="0"/>
              <a:t>Apoyar la investigación ambiental.</a:t>
            </a:r>
          </a:p>
          <a:p>
            <a:pPr marL="514350" indent="-514350">
              <a:buFont typeface="+mj-lt"/>
              <a:buAutoNum type="arabicPeriod"/>
            </a:pPr>
            <a:r>
              <a:rPr lang="es-ES" sz="3200" dirty="0" smtClean="0"/>
              <a:t>Fomentar la educación ecológica.</a:t>
            </a:r>
          </a:p>
        </p:txBody>
      </p:sp>
      <p:sp>
        <p:nvSpPr>
          <p:cNvPr id="3" name="Marcador de número de diapositiva 2"/>
          <p:cNvSpPr>
            <a:spLocks noGrp="1"/>
          </p:cNvSpPr>
          <p:nvPr>
            <p:ph type="sldNum" sz="quarter" idx="12"/>
          </p:nvPr>
        </p:nvSpPr>
        <p:spPr/>
        <p:txBody>
          <a:bodyPr/>
          <a:lstStyle/>
          <a:p>
            <a:fld id="{459A5F39-4CE7-434C-A5CB-50A363451602}" type="slidenum">
              <a:rPr lang="en-US" smtClean="0"/>
              <a:t>32</a:t>
            </a:fld>
            <a:endParaRPr lang="en-US"/>
          </a:p>
        </p:txBody>
      </p:sp>
    </p:spTree>
    <p:extLst>
      <p:ext uri="{BB962C8B-B14F-4D97-AF65-F5344CB8AC3E}">
        <p14:creationId xmlns:p14="http://schemas.microsoft.com/office/powerpoint/2010/main" val="899831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Ocho ideas prácticas:</a:t>
            </a:r>
            <a:endParaRPr lang="es-ES" b="1" dirty="0"/>
          </a:p>
        </p:txBody>
      </p:sp>
      <p:sp>
        <p:nvSpPr>
          <p:cNvPr id="3" name="Marcador de contenido 2"/>
          <p:cNvSpPr>
            <a:spLocks noGrp="1"/>
          </p:cNvSpPr>
          <p:nvPr>
            <p:ph idx="1"/>
          </p:nvPr>
        </p:nvSpPr>
        <p:spPr>
          <a:xfrm>
            <a:off x="719670" y="1732174"/>
            <a:ext cx="7890406" cy="4182035"/>
          </a:xfrm>
        </p:spPr>
        <p:txBody>
          <a:bodyPr>
            <a:noAutofit/>
          </a:bodyPr>
          <a:lstStyle/>
          <a:p>
            <a:pPr marL="514350" indent="-514350">
              <a:buFont typeface="+mj-lt"/>
              <a:buAutoNum type="arabicPeriod" startAt="5"/>
            </a:pPr>
            <a:r>
              <a:rPr lang="es-ES" sz="3200" dirty="0" smtClean="0"/>
              <a:t>Respaldar las </a:t>
            </a:r>
            <a:r>
              <a:rPr lang="es-ES" sz="3200" dirty="0"/>
              <a:t>medidas de prevención de daños al ambiente.</a:t>
            </a:r>
          </a:p>
          <a:p>
            <a:pPr marL="514350" indent="-514350">
              <a:buFont typeface="+mj-lt"/>
              <a:buAutoNum type="arabicPeriod" startAt="5"/>
            </a:pPr>
            <a:r>
              <a:rPr lang="es-ES" sz="3200" dirty="0"/>
              <a:t>Respetar </a:t>
            </a:r>
            <a:r>
              <a:rPr lang="es-ES" sz="3200" dirty="0" smtClean="0"/>
              <a:t>el </a:t>
            </a:r>
            <a:r>
              <a:rPr lang="es-ES" sz="3200" dirty="0"/>
              <a:t>medio ambiente en las iglesias.</a:t>
            </a:r>
          </a:p>
          <a:p>
            <a:pPr marL="514350" indent="-514350">
              <a:buFont typeface="+mj-lt"/>
              <a:buAutoNum type="arabicPeriod" startAt="5"/>
            </a:pPr>
            <a:r>
              <a:rPr lang="es-ES" sz="3200" dirty="0"/>
              <a:t>Resistir el bombardeo de los medios de comunicación.</a:t>
            </a:r>
          </a:p>
          <a:p>
            <a:pPr marL="514350" indent="-514350">
              <a:buFont typeface="+mj-lt"/>
              <a:buAutoNum type="arabicPeriod" startAt="5"/>
            </a:pPr>
            <a:r>
              <a:rPr lang="es-ES" sz="3200" dirty="0" smtClean="0"/>
              <a:t>Transmitir </a:t>
            </a:r>
            <a:r>
              <a:rPr lang="es-ES" sz="3200" dirty="0"/>
              <a:t>a la próxima generación</a:t>
            </a:r>
            <a:r>
              <a:rPr lang="es-ES" sz="3200" dirty="0" smtClean="0"/>
              <a:t> </a:t>
            </a:r>
            <a:r>
              <a:rPr lang="es-ES" sz="3200" dirty="0"/>
              <a:t>los valores de respeto a la </a:t>
            </a:r>
            <a:r>
              <a:rPr lang="es-ES" sz="3200" dirty="0" smtClean="0"/>
              <a:t>naturaleza.</a:t>
            </a:r>
            <a:endParaRPr lang="es-ES" sz="3200"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33</a:t>
            </a:fld>
            <a:endParaRPr lang="en-US"/>
          </a:p>
        </p:txBody>
      </p:sp>
    </p:spTree>
    <p:extLst>
      <p:ext uri="{BB962C8B-B14F-4D97-AF65-F5344CB8AC3E}">
        <p14:creationId xmlns:p14="http://schemas.microsoft.com/office/powerpoint/2010/main" val="689597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9169" y="-132202"/>
            <a:ext cx="7996237" cy="1417638"/>
          </a:xfrm>
        </p:spPr>
        <p:txBody>
          <a:bodyPr/>
          <a:lstStyle/>
          <a:p>
            <a:r>
              <a:rPr lang="es-ES" sz="3600" b="1" dirty="0" smtClean="0"/>
              <a:t>1. Colaborar con grupos ecologistas.</a:t>
            </a:r>
            <a:endParaRPr lang="es-ES" sz="3600" b="1" dirty="0"/>
          </a:p>
        </p:txBody>
      </p:sp>
      <p:pic>
        <p:nvPicPr>
          <p:cNvPr id="5" name="Marcador de contenido 4"/>
          <p:cNvPicPr>
            <a:picLocks noGrp="1" noChangeAspect="1"/>
          </p:cNvPicPr>
          <p:nvPr>
            <p:ph idx="1"/>
          </p:nvPr>
        </p:nvPicPr>
        <p:blipFill>
          <a:blip r:embed="rId3"/>
          <a:srcRect l="1340" r="1340"/>
          <a:stretch>
            <a:fillRect/>
          </a:stretch>
        </p:blipFill>
        <p:spPr>
          <a:xfrm>
            <a:off x="4902200" y="1267544"/>
            <a:ext cx="3538539" cy="1944058"/>
          </a:xfrm>
        </p:spPr>
      </p:pic>
      <p:sp>
        <p:nvSpPr>
          <p:cNvPr id="4" name="Marcador de número de diapositiva 3"/>
          <p:cNvSpPr>
            <a:spLocks noGrp="1"/>
          </p:cNvSpPr>
          <p:nvPr>
            <p:ph type="sldNum" sz="quarter" idx="12"/>
          </p:nvPr>
        </p:nvSpPr>
        <p:spPr/>
        <p:txBody>
          <a:bodyPr/>
          <a:lstStyle/>
          <a:p>
            <a:fld id="{459A5F39-4CE7-434C-A5CB-50A363451602}" type="slidenum">
              <a:rPr lang="en-US" smtClean="0"/>
              <a:t>34</a:t>
            </a:fld>
            <a:endParaRPr lang="en-US"/>
          </a:p>
        </p:txBody>
      </p:sp>
      <p:pic>
        <p:nvPicPr>
          <p:cNvPr id="3" name="Imagen 2"/>
          <p:cNvPicPr>
            <a:picLocks noChangeAspect="1"/>
          </p:cNvPicPr>
          <p:nvPr/>
        </p:nvPicPr>
        <p:blipFill>
          <a:blip r:embed="rId4"/>
          <a:stretch>
            <a:fillRect/>
          </a:stretch>
        </p:blipFill>
        <p:spPr>
          <a:xfrm>
            <a:off x="215901" y="1264269"/>
            <a:ext cx="4419600" cy="1968500"/>
          </a:xfrm>
          <a:prstGeom prst="rect">
            <a:avLst/>
          </a:prstGeom>
        </p:spPr>
      </p:pic>
      <p:pic>
        <p:nvPicPr>
          <p:cNvPr id="7" name="Imagen 6"/>
          <p:cNvPicPr>
            <a:picLocks noChangeAspect="1"/>
          </p:cNvPicPr>
          <p:nvPr/>
        </p:nvPicPr>
        <p:blipFill>
          <a:blip r:embed="rId5"/>
          <a:stretch>
            <a:fillRect/>
          </a:stretch>
        </p:blipFill>
        <p:spPr>
          <a:xfrm>
            <a:off x="5607059" y="3550273"/>
            <a:ext cx="2334689" cy="2334689"/>
          </a:xfrm>
          <a:prstGeom prst="rect">
            <a:avLst/>
          </a:prstGeom>
        </p:spPr>
      </p:pic>
      <p:pic>
        <p:nvPicPr>
          <p:cNvPr id="8" name="Imagen 7"/>
          <p:cNvPicPr>
            <a:picLocks noChangeAspect="1"/>
          </p:cNvPicPr>
          <p:nvPr/>
        </p:nvPicPr>
        <p:blipFill>
          <a:blip r:embed="rId6"/>
          <a:stretch>
            <a:fillRect/>
          </a:stretch>
        </p:blipFill>
        <p:spPr>
          <a:xfrm>
            <a:off x="385237" y="3338604"/>
            <a:ext cx="4089399" cy="3067049"/>
          </a:xfrm>
          <a:prstGeom prst="rect">
            <a:avLst/>
          </a:prstGeom>
        </p:spPr>
      </p:pic>
    </p:spTree>
    <p:extLst>
      <p:ext uri="{BB962C8B-B14F-4D97-AF65-F5344CB8AC3E}">
        <p14:creationId xmlns:p14="http://schemas.microsoft.com/office/powerpoint/2010/main" val="41677634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676" y="148278"/>
            <a:ext cx="7958667" cy="925755"/>
          </a:xfrm>
        </p:spPr>
        <p:txBody>
          <a:bodyPr/>
          <a:lstStyle/>
          <a:p>
            <a:r>
              <a:rPr lang="es-ES" sz="3600" b="1" dirty="0" smtClean="0"/>
              <a:t>2. Proponer el uso racional de los recursos terrestres. </a:t>
            </a:r>
            <a:endParaRPr lang="es-ES" sz="3600"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35</a:t>
            </a:fld>
            <a:endParaRPr lang="en-US"/>
          </a:p>
        </p:txBody>
      </p:sp>
      <p:pic>
        <p:nvPicPr>
          <p:cNvPr id="6" name="Imagen 5" descr="IMG_446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417" y="1286336"/>
            <a:ext cx="6873924" cy="5155443"/>
          </a:xfrm>
          <a:prstGeom prst="rect">
            <a:avLst/>
          </a:prstGeom>
        </p:spPr>
      </p:pic>
      <p:pic>
        <p:nvPicPr>
          <p:cNvPr id="5" name="Marcador de contenido 4" descr="IMG_4467.JPG"/>
          <p:cNvPicPr>
            <a:picLocks noGrp="1" noChangeAspect="1"/>
          </p:cNvPicPr>
          <p:nvPr>
            <p:ph idx="1"/>
          </p:nvPr>
        </p:nvPicPr>
        <p:blipFill>
          <a:blip r:embed="rId4" cstate="print">
            <a:extLst>
              <a:ext uri="{28A0092B-C50C-407E-A947-70E740481C1C}">
                <a14:useLocalDpi xmlns:a14="http://schemas.microsoft.com/office/drawing/2010/main" val="0"/>
              </a:ext>
            </a:extLst>
          </a:blip>
          <a:srcRect l="-18257" r="-18257"/>
          <a:stretch>
            <a:fillRect/>
          </a:stretch>
        </p:blipFill>
        <p:spPr>
          <a:xfrm>
            <a:off x="-383028" y="1550212"/>
            <a:ext cx="3869497" cy="2125885"/>
          </a:xfrm>
        </p:spPr>
      </p:pic>
      <p:pic>
        <p:nvPicPr>
          <p:cNvPr id="7" name="Imagen 6" descr="DSC_042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9776" y="4605670"/>
            <a:ext cx="3066111" cy="2036446"/>
          </a:xfrm>
          <a:prstGeom prst="rect">
            <a:avLst/>
          </a:prstGeom>
        </p:spPr>
      </p:pic>
      <p:sp>
        <p:nvSpPr>
          <p:cNvPr id="3" name="CuadroTexto 2"/>
          <p:cNvSpPr txBox="1"/>
          <p:nvPr/>
        </p:nvSpPr>
        <p:spPr>
          <a:xfrm>
            <a:off x="4487345" y="1587487"/>
            <a:ext cx="3386666" cy="646331"/>
          </a:xfrm>
          <a:prstGeom prst="rect">
            <a:avLst/>
          </a:prstGeom>
          <a:noFill/>
        </p:spPr>
        <p:txBody>
          <a:bodyPr wrap="square" rtlCol="0">
            <a:spAutoFit/>
          </a:bodyPr>
          <a:lstStyle/>
          <a:p>
            <a:pPr algn="ctr"/>
            <a:r>
              <a:rPr lang="es-ES" dirty="0"/>
              <a:t>P. N. de las Tablas de </a:t>
            </a:r>
            <a:r>
              <a:rPr lang="es-ES" dirty="0" err="1"/>
              <a:t>Daimiel</a:t>
            </a:r>
            <a:r>
              <a:rPr lang="es-ES" dirty="0"/>
              <a:t> (Ciudad Real)</a:t>
            </a:r>
          </a:p>
        </p:txBody>
      </p:sp>
    </p:spTree>
    <p:extLst>
      <p:ext uri="{BB962C8B-B14F-4D97-AF65-F5344CB8AC3E}">
        <p14:creationId xmlns:p14="http://schemas.microsoft.com/office/powerpoint/2010/main" val="19720126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9468"/>
            <a:ext cx="5200651" cy="1417638"/>
          </a:xfrm>
        </p:spPr>
        <p:txBody>
          <a:bodyPr/>
          <a:lstStyle/>
          <a:p>
            <a:r>
              <a:rPr lang="es-ES" sz="3200" b="1" dirty="0" smtClean="0"/>
              <a:t>3. Apoyar la investigación ambiental.</a:t>
            </a:r>
            <a:endParaRPr lang="es-ES" sz="3200"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36</a:t>
            </a:fld>
            <a:endParaRPr lang="en-US"/>
          </a:p>
        </p:txBody>
      </p:sp>
      <p:pic>
        <p:nvPicPr>
          <p:cNvPr id="5" name="Imagen 4"/>
          <p:cNvPicPr>
            <a:picLocks noChangeAspect="1"/>
          </p:cNvPicPr>
          <p:nvPr/>
        </p:nvPicPr>
        <p:blipFill>
          <a:blip r:embed="rId3"/>
          <a:stretch>
            <a:fillRect/>
          </a:stretch>
        </p:blipFill>
        <p:spPr>
          <a:xfrm>
            <a:off x="5200650" y="0"/>
            <a:ext cx="3943350" cy="6858000"/>
          </a:xfrm>
          <a:prstGeom prst="rect">
            <a:avLst/>
          </a:prstGeom>
        </p:spPr>
      </p:pic>
      <p:pic>
        <p:nvPicPr>
          <p:cNvPr id="6" name="Imagen 5"/>
          <p:cNvPicPr>
            <a:picLocks noChangeAspect="1"/>
          </p:cNvPicPr>
          <p:nvPr/>
        </p:nvPicPr>
        <p:blipFill>
          <a:blip r:embed="rId4"/>
          <a:stretch>
            <a:fillRect/>
          </a:stretch>
        </p:blipFill>
        <p:spPr>
          <a:xfrm>
            <a:off x="1100666" y="2324044"/>
            <a:ext cx="2950633" cy="3757139"/>
          </a:xfrm>
          <a:prstGeom prst="rect">
            <a:avLst/>
          </a:prstGeom>
        </p:spPr>
      </p:pic>
    </p:spTree>
    <p:extLst>
      <p:ext uri="{BB962C8B-B14F-4D97-AF65-F5344CB8AC3E}">
        <p14:creationId xmlns:p14="http://schemas.microsoft.com/office/powerpoint/2010/main" val="20861411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9468"/>
            <a:ext cx="9144000" cy="1417638"/>
          </a:xfrm>
        </p:spPr>
        <p:txBody>
          <a:bodyPr/>
          <a:lstStyle/>
          <a:p>
            <a:r>
              <a:rPr lang="es-ES" sz="4400" b="1" dirty="0" smtClean="0"/>
              <a:t>4. Fomentar la educación ecológica.</a:t>
            </a:r>
            <a:endParaRPr lang="es-ES" sz="4400"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37</a:t>
            </a:fld>
            <a:endParaRPr lang="en-US"/>
          </a:p>
        </p:txBody>
      </p:sp>
      <p:pic>
        <p:nvPicPr>
          <p:cNvPr id="5" name="Imagen 4"/>
          <p:cNvPicPr>
            <a:picLocks noChangeAspect="1"/>
          </p:cNvPicPr>
          <p:nvPr/>
        </p:nvPicPr>
        <p:blipFill>
          <a:blip r:embed="rId3"/>
          <a:stretch>
            <a:fillRect/>
          </a:stretch>
        </p:blipFill>
        <p:spPr>
          <a:xfrm>
            <a:off x="1883834" y="2163233"/>
            <a:ext cx="5384079" cy="3953933"/>
          </a:xfrm>
          <a:prstGeom prst="rect">
            <a:avLst/>
          </a:prstGeom>
        </p:spPr>
      </p:pic>
    </p:spTree>
    <p:extLst>
      <p:ext uri="{BB962C8B-B14F-4D97-AF65-F5344CB8AC3E}">
        <p14:creationId xmlns:p14="http://schemas.microsoft.com/office/powerpoint/2010/main" val="27385281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5174" y="269971"/>
            <a:ext cx="7612063" cy="1417638"/>
          </a:xfrm>
        </p:spPr>
        <p:txBody>
          <a:bodyPr/>
          <a:lstStyle/>
          <a:p>
            <a:r>
              <a:rPr lang="es-ES" sz="3600" b="1" dirty="0" smtClean="0"/>
              <a:t>5. </a:t>
            </a:r>
            <a:r>
              <a:rPr lang="es-ES" sz="3600" b="1" dirty="0"/>
              <a:t>Respaldar las medidas de prevención de daños al ambiente.</a:t>
            </a:r>
            <a:br>
              <a:rPr lang="es-ES" sz="3600" b="1" dirty="0"/>
            </a:br>
            <a:endParaRPr lang="es-ES" sz="3600"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38</a:t>
            </a:fld>
            <a:endParaRPr lang="en-US"/>
          </a:p>
        </p:txBody>
      </p:sp>
      <p:sp>
        <p:nvSpPr>
          <p:cNvPr id="6" name="Marcador de contenido 5"/>
          <p:cNvSpPr>
            <a:spLocks noGrp="1"/>
          </p:cNvSpPr>
          <p:nvPr>
            <p:ph idx="1"/>
          </p:nvPr>
        </p:nvSpPr>
        <p:spPr>
          <a:xfrm>
            <a:off x="486838" y="1859176"/>
            <a:ext cx="8207906" cy="4182035"/>
          </a:xfrm>
        </p:spPr>
        <p:txBody>
          <a:bodyPr>
            <a:noAutofit/>
          </a:bodyPr>
          <a:lstStyle/>
          <a:p>
            <a:r>
              <a:rPr lang="es-ES" sz="3200" dirty="0" smtClean="0"/>
              <a:t>Comprar productos con envases de cristal.</a:t>
            </a:r>
          </a:p>
          <a:p>
            <a:r>
              <a:rPr lang="es-ES" sz="3200" dirty="0" smtClean="0"/>
              <a:t>Evitar aerosoles y “sprays” que dañan el ozono.</a:t>
            </a:r>
          </a:p>
          <a:p>
            <a:r>
              <a:rPr lang="es-ES" sz="3200" dirty="0" smtClean="0"/>
              <a:t>Usar papel reciclado.</a:t>
            </a:r>
          </a:p>
          <a:p>
            <a:r>
              <a:rPr lang="es-ES" sz="3200" dirty="0" smtClean="0"/>
              <a:t>Fomentar el empleo de energías renovables, en vez de las energías fósiles.</a:t>
            </a:r>
          </a:p>
          <a:p>
            <a:r>
              <a:rPr lang="es-ES" sz="3200" dirty="0" smtClean="0"/>
              <a:t>Utilizar más los transportes públicos.</a:t>
            </a:r>
            <a:endParaRPr lang="es-ES" sz="3200" dirty="0"/>
          </a:p>
        </p:txBody>
      </p:sp>
    </p:spTree>
    <p:extLst>
      <p:ext uri="{BB962C8B-B14F-4D97-AF65-F5344CB8AC3E}">
        <p14:creationId xmlns:p14="http://schemas.microsoft.com/office/powerpoint/2010/main" val="631953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192" y="79468"/>
            <a:ext cx="5218097" cy="1417638"/>
          </a:xfrm>
        </p:spPr>
        <p:txBody>
          <a:bodyPr/>
          <a:lstStyle/>
          <a:p>
            <a:r>
              <a:rPr lang="es-ES_tradnl" b="1" dirty="0">
                <a:effectLst/>
              </a:rPr>
              <a:t>Sugerencias de Greenpeace</a:t>
            </a:r>
            <a:r>
              <a:rPr lang="es-ES_tradnl" dirty="0">
                <a:effectLst/>
              </a:rPr>
              <a:t> </a:t>
            </a:r>
            <a:endParaRPr lang="es-ES" dirty="0"/>
          </a:p>
        </p:txBody>
      </p:sp>
      <p:sp>
        <p:nvSpPr>
          <p:cNvPr id="3" name="Marcador de contenido 2"/>
          <p:cNvSpPr>
            <a:spLocks noGrp="1"/>
          </p:cNvSpPr>
          <p:nvPr>
            <p:ph idx="1"/>
          </p:nvPr>
        </p:nvSpPr>
        <p:spPr>
          <a:xfrm>
            <a:off x="369530" y="2047533"/>
            <a:ext cx="9176651" cy="4956673"/>
          </a:xfrm>
        </p:spPr>
        <p:txBody>
          <a:bodyPr>
            <a:noAutofit/>
          </a:bodyPr>
          <a:lstStyle/>
          <a:p>
            <a:pPr marL="0" indent="0">
              <a:buNone/>
            </a:pPr>
            <a:r>
              <a:rPr lang="es-ES_tradnl" sz="2800" dirty="0" smtClean="0">
                <a:effectLst/>
                <a:latin typeface="Arial"/>
                <a:cs typeface="Arial"/>
              </a:rPr>
              <a:t>1. Haz </a:t>
            </a:r>
            <a:r>
              <a:rPr lang="es-ES_tradnl" sz="2800" dirty="0">
                <a:effectLst/>
                <a:latin typeface="Arial"/>
                <a:cs typeface="Arial"/>
              </a:rPr>
              <a:t>un uso eficiente de los electrodomésticos.</a:t>
            </a:r>
          </a:p>
          <a:p>
            <a:pPr marL="0" indent="0">
              <a:buNone/>
            </a:pPr>
            <a:r>
              <a:rPr lang="es-ES_tradnl" sz="2800" dirty="0" smtClean="0">
                <a:effectLst/>
                <a:latin typeface="Arial"/>
                <a:cs typeface="Arial"/>
              </a:rPr>
              <a:t>2</a:t>
            </a:r>
            <a:r>
              <a:rPr lang="es-ES_tradnl" sz="2800" dirty="0">
                <a:effectLst/>
                <a:latin typeface="Arial"/>
                <a:cs typeface="Arial"/>
              </a:rPr>
              <a:t>. Apuesta por bombillas de bajo consumo.</a:t>
            </a:r>
          </a:p>
          <a:p>
            <a:pPr marL="0" indent="0">
              <a:buNone/>
            </a:pPr>
            <a:r>
              <a:rPr lang="es-ES_tradnl" sz="2800" dirty="0" smtClean="0">
                <a:effectLst/>
                <a:latin typeface="Arial"/>
                <a:cs typeface="Arial"/>
              </a:rPr>
              <a:t>3</a:t>
            </a:r>
            <a:r>
              <a:rPr lang="es-ES_tradnl" sz="2800" dirty="0">
                <a:effectLst/>
                <a:latin typeface="Arial"/>
                <a:cs typeface="Arial"/>
              </a:rPr>
              <a:t>. No te calientes más de la cuenta ni abuses del aire acondicionado.</a:t>
            </a:r>
          </a:p>
          <a:p>
            <a:pPr marL="0" indent="0">
              <a:buNone/>
            </a:pPr>
            <a:r>
              <a:rPr lang="es-ES_tradnl" sz="2800" dirty="0" smtClean="0">
                <a:effectLst/>
                <a:latin typeface="Arial"/>
                <a:cs typeface="Arial"/>
              </a:rPr>
              <a:t>4</a:t>
            </a:r>
            <a:r>
              <a:rPr lang="es-ES_tradnl" sz="2800" dirty="0">
                <a:effectLst/>
                <a:latin typeface="Arial"/>
                <a:cs typeface="Arial"/>
              </a:rPr>
              <a:t>. No uses más agua de la necesaria y </a:t>
            </a:r>
            <a:r>
              <a:rPr lang="es-ES_tradnl" sz="2800" dirty="0" smtClean="0">
                <a:effectLst/>
                <a:latin typeface="Arial"/>
                <a:cs typeface="Arial"/>
              </a:rPr>
              <a:t>controla </a:t>
            </a:r>
            <a:r>
              <a:rPr lang="es-ES_tradnl" sz="2800" dirty="0">
                <a:effectLst/>
                <a:latin typeface="Arial"/>
                <a:cs typeface="Arial"/>
              </a:rPr>
              <a:t>su temperatura.</a:t>
            </a:r>
          </a:p>
          <a:p>
            <a:pPr marL="0" indent="0">
              <a:buNone/>
            </a:pPr>
            <a:r>
              <a:rPr lang="es-ES_tradnl" sz="2800" dirty="0" smtClean="0">
                <a:effectLst/>
                <a:latin typeface="Arial"/>
                <a:cs typeface="Arial"/>
              </a:rPr>
              <a:t>5</a:t>
            </a:r>
            <a:r>
              <a:rPr lang="es-ES_tradnl" sz="2800" dirty="0">
                <a:effectLst/>
                <a:latin typeface="Arial"/>
                <a:cs typeface="Arial"/>
              </a:rPr>
              <a:t>. </a:t>
            </a:r>
            <a:r>
              <a:rPr lang="es-ES_tradnl" sz="2800" dirty="0" smtClean="0">
                <a:effectLst/>
                <a:latin typeface="Arial"/>
                <a:cs typeface="Arial"/>
              </a:rPr>
              <a:t>Disminuye la utilización de </a:t>
            </a:r>
            <a:r>
              <a:rPr lang="es-ES_tradnl" sz="2800" dirty="0">
                <a:effectLst/>
                <a:latin typeface="Arial"/>
                <a:cs typeface="Arial"/>
              </a:rPr>
              <a:t>energía en la cocina</a:t>
            </a:r>
            <a:r>
              <a:rPr lang="es-ES_tradnl" sz="2800" dirty="0" smtClean="0">
                <a:effectLst/>
                <a:latin typeface="Arial"/>
                <a:cs typeface="Arial"/>
              </a:rPr>
              <a:t>.</a:t>
            </a:r>
            <a:r>
              <a:rPr lang="es-ES_tradnl" sz="2800" dirty="0">
                <a:effectLst/>
                <a:latin typeface="Arial"/>
                <a:cs typeface="Arial"/>
              </a:rPr>
              <a:t>	</a:t>
            </a:r>
            <a:endParaRPr lang="es-ES_tradnl" sz="2800" dirty="0" smtClean="0">
              <a:effectLst/>
              <a:latin typeface="Arial"/>
              <a:cs typeface="Arial"/>
            </a:endParaRPr>
          </a:p>
          <a:p>
            <a:pPr marL="0" indent="0">
              <a:buNone/>
            </a:pPr>
            <a:endParaRPr lang="es-ES" sz="1600"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39</a:t>
            </a:fld>
            <a:endParaRPr lang="en-US"/>
          </a:p>
        </p:txBody>
      </p:sp>
      <p:pic>
        <p:nvPicPr>
          <p:cNvPr id="5" name="Imagen 4"/>
          <p:cNvPicPr>
            <a:picLocks noChangeAspect="1"/>
          </p:cNvPicPr>
          <p:nvPr/>
        </p:nvPicPr>
        <p:blipFill>
          <a:blip r:embed="rId3"/>
          <a:stretch>
            <a:fillRect/>
          </a:stretch>
        </p:blipFill>
        <p:spPr>
          <a:xfrm>
            <a:off x="5185456" y="109"/>
            <a:ext cx="3955717" cy="1695307"/>
          </a:xfrm>
          <a:prstGeom prst="rect">
            <a:avLst/>
          </a:prstGeom>
        </p:spPr>
      </p:pic>
    </p:spTree>
    <p:extLst>
      <p:ext uri="{BB962C8B-B14F-4D97-AF65-F5344CB8AC3E}">
        <p14:creationId xmlns:p14="http://schemas.microsoft.com/office/powerpoint/2010/main" val="3778147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9468"/>
            <a:ext cx="9144000" cy="1417638"/>
          </a:xfrm>
        </p:spPr>
        <p:txBody>
          <a:bodyPr/>
          <a:lstStyle/>
          <a:p>
            <a:r>
              <a:rPr lang="es-ES" sz="4000" b="1" dirty="0" smtClean="0"/>
              <a:t>2. Gravedad del problema ecológico.</a:t>
            </a:r>
            <a:endParaRPr lang="es-ES" sz="4000"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a:t>
            </a:fld>
            <a:endParaRPr lang="en-US"/>
          </a:p>
        </p:txBody>
      </p:sp>
      <p:pic>
        <p:nvPicPr>
          <p:cNvPr id="6" name="Imagen 5"/>
          <p:cNvPicPr>
            <a:picLocks noChangeAspect="1"/>
          </p:cNvPicPr>
          <p:nvPr/>
        </p:nvPicPr>
        <p:blipFill>
          <a:blip r:embed="rId3"/>
          <a:stretch>
            <a:fillRect/>
          </a:stretch>
        </p:blipFill>
        <p:spPr>
          <a:xfrm>
            <a:off x="3585979" y="1983310"/>
            <a:ext cx="5325615" cy="3994212"/>
          </a:xfrm>
          <a:prstGeom prst="rect">
            <a:avLst/>
          </a:prstGeom>
        </p:spPr>
      </p:pic>
      <p:pic>
        <p:nvPicPr>
          <p:cNvPr id="5" name="Imagen 4"/>
          <p:cNvPicPr>
            <a:picLocks noChangeAspect="1"/>
          </p:cNvPicPr>
          <p:nvPr/>
        </p:nvPicPr>
        <p:blipFill>
          <a:blip r:embed="rId4"/>
          <a:stretch>
            <a:fillRect/>
          </a:stretch>
        </p:blipFill>
        <p:spPr>
          <a:xfrm>
            <a:off x="91280" y="1961020"/>
            <a:ext cx="3321066" cy="2197013"/>
          </a:xfrm>
          <a:prstGeom prst="rect">
            <a:avLst/>
          </a:prstGeom>
        </p:spPr>
      </p:pic>
      <p:pic>
        <p:nvPicPr>
          <p:cNvPr id="7" name="Imagen 6"/>
          <p:cNvPicPr>
            <a:picLocks noChangeAspect="1"/>
          </p:cNvPicPr>
          <p:nvPr/>
        </p:nvPicPr>
        <p:blipFill>
          <a:blip r:embed="rId5"/>
          <a:stretch>
            <a:fillRect/>
          </a:stretch>
        </p:blipFill>
        <p:spPr>
          <a:xfrm>
            <a:off x="110346" y="4158033"/>
            <a:ext cx="3302000" cy="2463800"/>
          </a:xfrm>
          <a:prstGeom prst="rect">
            <a:avLst/>
          </a:prstGeom>
        </p:spPr>
      </p:pic>
    </p:spTree>
    <p:extLst>
      <p:ext uri="{BB962C8B-B14F-4D97-AF65-F5344CB8AC3E}">
        <p14:creationId xmlns:p14="http://schemas.microsoft.com/office/powerpoint/2010/main" val="21415916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3344" y="2282516"/>
            <a:ext cx="7612064" cy="4182035"/>
          </a:xfrm>
        </p:spPr>
        <p:txBody>
          <a:bodyPr/>
          <a:lstStyle/>
          <a:p>
            <a:pPr marL="0" indent="0">
              <a:buNone/>
            </a:pPr>
            <a:r>
              <a:rPr lang="es-ES_tradnl" sz="2800" dirty="0" smtClean="0">
                <a:effectLst/>
                <a:latin typeface="Arial"/>
                <a:cs typeface="Arial"/>
              </a:rPr>
              <a:t>6. Ponte </a:t>
            </a:r>
            <a:r>
              <a:rPr lang="es-ES_tradnl" sz="2800" dirty="0">
                <a:effectLst/>
                <a:latin typeface="Arial"/>
                <a:cs typeface="Arial"/>
              </a:rPr>
              <a:t>a dieta mediterránea y baja el consumo de carne.</a:t>
            </a:r>
          </a:p>
          <a:p>
            <a:pPr marL="0" indent="0">
              <a:buNone/>
            </a:pPr>
            <a:r>
              <a:rPr lang="es-ES_tradnl" sz="2800" dirty="0">
                <a:effectLst/>
                <a:latin typeface="Arial"/>
                <a:cs typeface="Arial"/>
              </a:rPr>
              <a:t>7. Come productos autóctonos y de larga vida útil.</a:t>
            </a:r>
          </a:p>
          <a:p>
            <a:pPr marL="0" indent="0">
              <a:buNone/>
            </a:pPr>
            <a:r>
              <a:rPr lang="es-ES_tradnl" sz="2800" dirty="0">
                <a:effectLst/>
                <a:latin typeface="Arial"/>
                <a:cs typeface="Arial"/>
              </a:rPr>
              <a:t>8. Muévete en </a:t>
            </a:r>
            <a:r>
              <a:rPr lang="es-ES_tradnl" sz="2800" dirty="0" smtClean="0">
                <a:effectLst/>
                <a:latin typeface="Arial"/>
                <a:cs typeface="Arial"/>
              </a:rPr>
              <a:t>“bici” </a:t>
            </a:r>
            <a:r>
              <a:rPr lang="es-ES_tradnl" sz="2800" dirty="0">
                <a:effectLst/>
                <a:latin typeface="Arial"/>
                <a:cs typeface="Arial"/>
              </a:rPr>
              <a:t>o transporte público.</a:t>
            </a:r>
          </a:p>
          <a:p>
            <a:pPr marL="0" indent="0">
              <a:buNone/>
            </a:pPr>
            <a:r>
              <a:rPr lang="es-ES_tradnl" sz="2800" dirty="0">
                <a:effectLst/>
                <a:latin typeface="Arial"/>
                <a:cs typeface="Arial"/>
              </a:rPr>
              <a:t>9. Disfruta del ocio de proximidad.</a:t>
            </a:r>
          </a:p>
          <a:p>
            <a:endParaRPr lang="es-ES"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40</a:t>
            </a:fld>
            <a:endParaRPr lang="en-US"/>
          </a:p>
        </p:txBody>
      </p:sp>
      <p:sp>
        <p:nvSpPr>
          <p:cNvPr id="5" name="Título 1"/>
          <p:cNvSpPr>
            <a:spLocks noGrp="1"/>
          </p:cNvSpPr>
          <p:nvPr>
            <p:ph type="title"/>
          </p:nvPr>
        </p:nvSpPr>
        <p:spPr>
          <a:xfrm>
            <a:off x="73192" y="79468"/>
            <a:ext cx="5218097" cy="1417638"/>
          </a:xfrm>
        </p:spPr>
        <p:txBody>
          <a:bodyPr/>
          <a:lstStyle/>
          <a:p>
            <a:r>
              <a:rPr lang="es-ES_tradnl" b="1" dirty="0">
                <a:effectLst/>
              </a:rPr>
              <a:t>Sugerencias de Greenpeace</a:t>
            </a:r>
            <a:r>
              <a:rPr lang="es-ES_tradnl" dirty="0">
                <a:effectLst/>
              </a:rPr>
              <a:t> </a:t>
            </a:r>
            <a:endParaRPr lang="es-ES" dirty="0"/>
          </a:p>
        </p:txBody>
      </p:sp>
      <p:pic>
        <p:nvPicPr>
          <p:cNvPr id="6" name="Imagen 5"/>
          <p:cNvPicPr>
            <a:picLocks noChangeAspect="1"/>
          </p:cNvPicPr>
          <p:nvPr/>
        </p:nvPicPr>
        <p:blipFill>
          <a:blip r:embed="rId3"/>
          <a:stretch>
            <a:fillRect/>
          </a:stretch>
        </p:blipFill>
        <p:spPr>
          <a:xfrm>
            <a:off x="5185456" y="109"/>
            <a:ext cx="3955717" cy="1695307"/>
          </a:xfrm>
          <a:prstGeom prst="rect">
            <a:avLst/>
          </a:prstGeom>
        </p:spPr>
      </p:pic>
    </p:spTree>
    <p:extLst>
      <p:ext uri="{BB962C8B-B14F-4D97-AF65-F5344CB8AC3E}">
        <p14:creationId xmlns:p14="http://schemas.microsoft.com/office/powerpoint/2010/main" val="3649329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6. Dar ejemplo de respeto al ambiente en las iglesias.</a:t>
            </a:r>
            <a:endParaRPr lang="es-ES"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41</a:t>
            </a:fld>
            <a:endParaRPr lang="en-US"/>
          </a:p>
        </p:txBody>
      </p:sp>
      <p:pic>
        <p:nvPicPr>
          <p:cNvPr id="5" name="Imagen 4"/>
          <p:cNvPicPr>
            <a:picLocks noChangeAspect="1"/>
          </p:cNvPicPr>
          <p:nvPr/>
        </p:nvPicPr>
        <p:blipFill>
          <a:blip r:embed="rId3"/>
          <a:stretch>
            <a:fillRect/>
          </a:stretch>
        </p:blipFill>
        <p:spPr>
          <a:xfrm>
            <a:off x="1333521" y="1994584"/>
            <a:ext cx="6477000" cy="4299109"/>
          </a:xfrm>
          <a:prstGeom prst="rect">
            <a:avLst/>
          </a:prstGeom>
        </p:spPr>
      </p:pic>
    </p:spTree>
    <p:extLst>
      <p:ext uri="{BB962C8B-B14F-4D97-AF65-F5344CB8AC3E}">
        <p14:creationId xmlns:p14="http://schemas.microsoft.com/office/powerpoint/2010/main" val="7232973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4400" b="1" dirty="0" smtClean="0"/>
              <a:t>7. Resistir el bombardeo de los medios de comunicación. </a:t>
            </a:r>
            <a:endParaRPr lang="es-ES" sz="4400"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42</a:t>
            </a:fld>
            <a:endParaRPr lang="en-US"/>
          </a:p>
        </p:txBody>
      </p:sp>
      <p:pic>
        <p:nvPicPr>
          <p:cNvPr id="5" name="Imagen 4"/>
          <p:cNvPicPr>
            <a:picLocks noChangeAspect="1"/>
          </p:cNvPicPr>
          <p:nvPr/>
        </p:nvPicPr>
        <p:blipFill>
          <a:blip r:embed="rId3"/>
          <a:stretch>
            <a:fillRect/>
          </a:stretch>
        </p:blipFill>
        <p:spPr>
          <a:xfrm>
            <a:off x="867827" y="2041976"/>
            <a:ext cx="7446433" cy="4299566"/>
          </a:xfrm>
          <a:prstGeom prst="rect">
            <a:avLst/>
          </a:prstGeom>
        </p:spPr>
      </p:pic>
    </p:spTree>
    <p:extLst>
      <p:ext uri="{BB962C8B-B14F-4D97-AF65-F5344CB8AC3E}">
        <p14:creationId xmlns:p14="http://schemas.microsoft.com/office/powerpoint/2010/main" val="10561892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5174" y="269971"/>
            <a:ext cx="7612063" cy="1417638"/>
          </a:xfrm>
        </p:spPr>
        <p:txBody>
          <a:bodyPr/>
          <a:lstStyle/>
          <a:p>
            <a:r>
              <a:rPr lang="es-ES" sz="3200" b="1" dirty="0" smtClean="0"/>
              <a:t>8. </a:t>
            </a:r>
            <a:r>
              <a:rPr lang="es-ES" sz="3200" b="1" dirty="0"/>
              <a:t>Transmitir a la próxima generación los valores de respeto a la naturaleza.</a:t>
            </a:r>
            <a:br>
              <a:rPr lang="es-ES" sz="3200" b="1" dirty="0"/>
            </a:br>
            <a:endParaRPr lang="es-ES" sz="3200"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43</a:t>
            </a:fld>
            <a:endParaRPr lang="en-US"/>
          </a:p>
        </p:txBody>
      </p:sp>
      <p:pic>
        <p:nvPicPr>
          <p:cNvPr id="5" name="Imagen 4"/>
          <p:cNvPicPr>
            <a:picLocks noChangeAspect="1"/>
          </p:cNvPicPr>
          <p:nvPr/>
        </p:nvPicPr>
        <p:blipFill>
          <a:blip r:embed="rId3"/>
          <a:stretch>
            <a:fillRect/>
          </a:stretch>
        </p:blipFill>
        <p:spPr>
          <a:xfrm>
            <a:off x="2010848" y="1880520"/>
            <a:ext cx="5101167" cy="4507577"/>
          </a:xfrm>
          <a:prstGeom prst="rect">
            <a:avLst/>
          </a:prstGeom>
        </p:spPr>
      </p:pic>
    </p:spTree>
    <p:extLst>
      <p:ext uri="{BB962C8B-B14F-4D97-AF65-F5344CB8AC3E}">
        <p14:creationId xmlns:p14="http://schemas.microsoft.com/office/powerpoint/2010/main" val="22126309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3" y="79468"/>
            <a:ext cx="8059737" cy="1417638"/>
          </a:xfrm>
        </p:spPr>
        <p:txBody>
          <a:bodyPr/>
          <a:lstStyle/>
          <a:p>
            <a:r>
              <a:rPr lang="es-ES" b="1" dirty="0" smtClean="0"/>
              <a:t>El distanciamiento de Dios</a:t>
            </a:r>
            <a:endParaRPr lang="es-ES"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44</a:t>
            </a:fld>
            <a:endParaRPr lang="en-US"/>
          </a:p>
        </p:txBody>
      </p:sp>
      <p:pic>
        <p:nvPicPr>
          <p:cNvPr id="5" name="Imagen 4"/>
          <p:cNvPicPr>
            <a:picLocks noChangeAspect="1"/>
          </p:cNvPicPr>
          <p:nvPr/>
        </p:nvPicPr>
        <p:blipFill>
          <a:blip r:embed="rId3"/>
          <a:stretch>
            <a:fillRect/>
          </a:stretch>
        </p:blipFill>
        <p:spPr>
          <a:xfrm>
            <a:off x="2540000" y="2074344"/>
            <a:ext cx="4064000" cy="4064000"/>
          </a:xfrm>
          <a:prstGeom prst="rect">
            <a:avLst/>
          </a:prstGeom>
        </p:spPr>
      </p:pic>
    </p:spTree>
    <p:extLst>
      <p:ext uri="{BB962C8B-B14F-4D97-AF65-F5344CB8AC3E}">
        <p14:creationId xmlns:p14="http://schemas.microsoft.com/office/powerpoint/2010/main" val="10401586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Crisis de responsabilidad</a:t>
            </a:r>
            <a:endParaRPr lang="es-ES"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45</a:t>
            </a:fld>
            <a:endParaRPr lang="en-US"/>
          </a:p>
        </p:txBody>
      </p:sp>
      <p:pic>
        <p:nvPicPr>
          <p:cNvPr id="5" name="Imagen 4"/>
          <p:cNvPicPr>
            <a:picLocks noChangeAspect="1"/>
          </p:cNvPicPr>
          <p:nvPr/>
        </p:nvPicPr>
        <p:blipFill>
          <a:blip r:embed="rId3"/>
          <a:stretch>
            <a:fillRect/>
          </a:stretch>
        </p:blipFill>
        <p:spPr>
          <a:xfrm>
            <a:off x="1130300" y="2865977"/>
            <a:ext cx="6883400" cy="2438400"/>
          </a:xfrm>
          <a:prstGeom prst="rect">
            <a:avLst/>
          </a:prstGeom>
        </p:spPr>
      </p:pic>
    </p:spTree>
    <p:extLst>
      <p:ext uri="{BB962C8B-B14F-4D97-AF65-F5344CB8AC3E}">
        <p14:creationId xmlns:p14="http://schemas.microsoft.com/office/powerpoint/2010/main" val="1175052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En Dios hay restauración</a:t>
            </a:r>
            <a:endParaRPr lang="es-ES"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46</a:t>
            </a:fld>
            <a:endParaRPr lang="en-US"/>
          </a:p>
        </p:txBody>
      </p:sp>
      <p:pic>
        <p:nvPicPr>
          <p:cNvPr id="5" name="Imagen 4"/>
          <p:cNvPicPr>
            <a:picLocks noChangeAspect="1"/>
          </p:cNvPicPr>
          <p:nvPr/>
        </p:nvPicPr>
        <p:blipFill>
          <a:blip r:embed="rId3"/>
          <a:stretch>
            <a:fillRect/>
          </a:stretch>
        </p:blipFill>
        <p:spPr>
          <a:xfrm>
            <a:off x="2307156" y="2391836"/>
            <a:ext cx="4567767" cy="3513667"/>
          </a:xfrm>
          <a:prstGeom prst="rect">
            <a:avLst/>
          </a:prstGeom>
        </p:spPr>
      </p:pic>
    </p:spTree>
    <p:extLst>
      <p:ext uri="{BB962C8B-B14F-4D97-AF65-F5344CB8AC3E}">
        <p14:creationId xmlns:p14="http://schemas.microsoft.com/office/powerpoint/2010/main" val="254474154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Romanos 8:19-22</a:t>
            </a:r>
            <a:endParaRPr lang="es-ES" b="1" dirty="0"/>
          </a:p>
        </p:txBody>
      </p:sp>
      <p:sp>
        <p:nvSpPr>
          <p:cNvPr id="3" name="Marcador de contenido 2"/>
          <p:cNvSpPr>
            <a:spLocks noGrp="1"/>
          </p:cNvSpPr>
          <p:nvPr>
            <p:ph idx="1"/>
          </p:nvPr>
        </p:nvSpPr>
        <p:spPr>
          <a:xfrm>
            <a:off x="0" y="1689840"/>
            <a:ext cx="9144000" cy="4182035"/>
          </a:xfrm>
        </p:spPr>
        <p:txBody>
          <a:bodyPr>
            <a:noAutofit/>
          </a:bodyPr>
          <a:lstStyle/>
          <a:p>
            <a:r>
              <a:rPr lang="es-ES_tradnl" sz="2800" dirty="0">
                <a:effectLst/>
              </a:rPr>
              <a:t>19 </a:t>
            </a:r>
            <a:r>
              <a:rPr lang="es-ES" sz="2800" i="1" dirty="0">
                <a:effectLst/>
              </a:rPr>
              <a:t>Porque el anhelo ardiente de la creación es el aguardar la manifestación de los hijos de Dios.</a:t>
            </a:r>
            <a:endParaRPr lang="es-ES_tradnl" sz="2800" dirty="0">
              <a:effectLst/>
            </a:endParaRPr>
          </a:p>
          <a:p>
            <a:r>
              <a:rPr lang="es-ES" sz="2800" i="1" dirty="0">
                <a:effectLst/>
              </a:rPr>
              <a:t>20 Porque la creación fue sujetada a vanidad, no por su propia voluntad, sino por causa del que la sujetó en esperanza;</a:t>
            </a:r>
            <a:endParaRPr lang="es-ES_tradnl" sz="2800" dirty="0">
              <a:effectLst/>
            </a:endParaRPr>
          </a:p>
          <a:p>
            <a:r>
              <a:rPr lang="es-ES" sz="2800" i="1" dirty="0">
                <a:effectLst/>
              </a:rPr>
              <a:t>21</a:t>
            </a:r>
            <a:r>
              <a:rPr lang="es-ES" sz="2800" b="1" i="1" dirty="0">
                <a:solidFill>
                  <a:srgbClr val="FFFF00"/>
                </a:solidFill>
                <a:effectLst/>
              </a:rPr>
              <a:t> porque también la creación misma será libertada de la esclavitud de corrupción, a la libertad gloriosa de los hijos de Dios.</a:t>
            </a:r>
            <a:endParaRPr lang="es-ES_tradnl" sz="2800" b="1" dirty="0">
              <a:solidFill>
                <a:srgbClr val="FFFF00"/>
              </a:solidFill>
              <a:effectLst/>
            </a:endParaRPr>
          </a:p>
          <a:p>
            <a:r>
              <a:rPr lang="es-ES" sz="2800" i="1" dirty="0">
                <a:effectLst/>
              </a:rPr>
              <a:t>22 Porque sabemos que toda la creación gime a una, y a una está con dolores de parto hasta ahora;</a:t>
            </a:r>
            <a:endParaRPr lang="es-ES" sz="2800"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47</a:t>
            </a:fld>
            <a:endParaRPr lang="en-US"/>
          </a:p>
        </p:txBody>
      </p:sp>
    </p:spTree>
    <p:extLst>
      <p:ext uri="{BB962C8B-B14F-4D97-AF65-F5344CB8AC3E}">
        <p14:creationId xmlns:p14="http://schemas.microsoft.com/office/powerpoint/2010/main" val="18533022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67348" y="2896359"/>
            <a:ext cx="7612064" cy="4182035"/>
          </a:xfrm>
        </p:spPr>
        <p:txBody>
          <a:bodyPr/>
          <a:lstStyle/>
          <a:p>
            <a:pPr marL="0" indent="0" algn="r">
              <a:buNone/>
            </a:pPr>
            <a:r>
              <a:rPr lang="es-ES_tradnl" sz="3600" b="1" i="1" dirty="0">
                <a:effectLst/>
              </a:rPr>
              <a:t>En la tierra hay suficiente para satisfacer las necesidades de todos, pero no tanto como para satisfacer la avaricia de algunos</a:t>
            </a:r>
            <a:r>
              <a:rPr lang="es-ES_tradnl" sz="3600" b="1" i="1" dirty="0" smtClean="0">
                <a:effectLst/>
              </a:rPr>
              <a:t>.</a:t>
            </a:r>
          </a:p>
          <a:p>
            <a:pPr marL="0" indent="0" algn="r">
              <a:buNone/>
            </a:pPr>
            <a:r>
              <a:rPr lang="es-ES_tradnl" sz="3600" dirty="0" smtClean="0">
                <a:effectLst/>
              </a:rPr>
              <a:t> </a:t>
            </a:r>
            <a:r>
              <a:rPr lang="es-ES_tradnl" dirty="0">
                <a:effectLst/>
              </a:rPr>
              <a:t>								    Mahatma Gandhi</a:t>
            </a:r>
          </a:p>
          <a:p>
            <a:pPr marL="0" indent="0">
              <a:buNone/>
            </a:pPr>
            <a:endParaRPr lang="es-ES"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48</a:t>
            </a:fld>
            <a:endParaRPr lang="en-US"/>
          </a:p>
        </p:txBody>
      </p:sp>
      <p:pic>
        <p:nvPicPr>
          <p:cNvPr id="5" name="Imagen 4"/>
          <p:cNvPicPr>
            <a:picLocks noChangeAspect="1"/>
          </p:cNvPicPr>
          <p:nvPr/>
        </p:nvPicPr>
        <p:blipFill>
          <a:blip r:embed="rId3"/>
          <a:stretch>
            <a:fillRect/>
          </a:stretch>
        </p:blipFill>
        <p:spPr>
          <a:xfrm>
            <a:off x="6733659" y="169331"/>
            <a:ext cx="1943101" cy="2531470"/>
          </a:xfrm>
          <a:prstGeom prst="rect">
            <a:avLst/>
          </a:prstGeom>
        </p:spPr>
      </p:pic>
    </p:spTree>
    <p:extLst>
      <p:ext uri="{BB962C8B-B14F-4D97-AF65-F5344CB8AC3E}">
        <p14:creationId xmlns:p14="http://schemas.microsoft.com/office/powerpoint/2010/main" val="80008154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459A5F39-4CE7-434C-A5CB-50A363451602}" type="slidenum">
              <a:rPr lang="en-US" smtClean="0"/>
              <a:t>49</a:t>
            </a:fld>
            <a:endParaRPr lang="en-US"/>
          </a:p>
        </p:txBody>
      </p:sp>
      <p:pic>
        <p:nvPicPr>
          <p:cNvPr id="6" name="Imagen 5"/>
          <p:cNvPicPr>
            <a:picLocks noChangeAspect="1"/>
          </p:cNvPicPr>
          <p:nvPr/>
        </p:nvPicPr>
        <p:blipFill>
          <a:blip r:embed="rId2"/>
          <a:stretch>
            <a:fillRect/>
          </a:stretch>
        </p:blipFill>
        <p:spPr>
          <a:xfrm>
            <a:off x="0" y="-16947"/>
            <a:ext cx="9144000" cy="5140990"/>
          </a:xfrm>
          <a:prstGeom prst="rect">
            <a:avLst/>
          </a:prstGeom>
        </p:spPr>
      </p:pic>
      <p:sp>
        <p:nvSpPr>
          <p:cNvPr id="3" name="Marcador de contenido 2"/>
          <p:cNvSpPr>
            <a:spLocks noGrp="1"/>
          </p:cNvSpPr>
          <p:nvPr>
            <p:ph idx="1"/>
          </p:nvPr>
        </p:nvSpPr>
        <p:spPr>
          <a:xfrm>
            <a:off x="765175" y="2134347"/>
            <a:ext cx="7612064" cy="4182035"/>
          </a:xfrm>
          <a:solidFill>
            <a:schemeClr val="accent1">
              <a:lumMod val="60000"/>
              <a:lumOff val="40000"/>
              <a:alpha val="67000"/>
            </a:schemeClr>
          </a:solidFill>
        </p:spPr>
        <p:txBody>
          <a:bodyPr/>
          <a:lstStyle/>
          <a:p>
            <a:pPr marL="0" indent="0">
              <a:buNone/>
            </a:pPr>
            <a:r>
              <a:rPr lang="es-ES_tradnl" sz="3600" b="1" i="1" dirty="0">
                <a:solidFill>
                  <a:schemeClr val="accent4">
                    <a:lumMod val="50000"/>
                  </a:schemeClr>
                </a:solidFill>
                <a:effectLst/>
              </a:rPr>
              <a:t>Porque a todo aquel a quien se haya dado mucho, mucho se le demandará; y al que mucho se le haya confiado, más se le pedirá.</a:t>
            </a:r>
            <a:endParaRPr lang="es-ES_tradnl" sz="3600" b="1" dirty="0">
              <a:solidFill>
                <a:schemeClr val="accent4">
                  <a:lumMod val="50000"/>
                </a:schemeClr>
              </a:solidFill>
              <a:effectLst/>
            </a:endParaRPr>
          </a:p>
          <a:p>
            <a:pPr marL="0" indent="0">
              <a:buNone/>
            </a:pPr>
            <a:r>
              <a:rPr lang="es-ES_tradnl" dirty="0">
                <a:solidFill>
                  <a:schemeClr val="bg2">
                    <a:lumMod val="25000"/>
                  </a:schemeClr>
                </a:solidFill>
                <a:effectLst/>
              </a:rPr>
              <a:t>Jesucristo (</a:t>
            </a:r>
            <a:r>
              <a:rPr lang="es-ES_tradnl" dirty="0" err="1">
                <a:solidFill>
                  <a:schemeClr val="bg2">
                    <a:lumMod val="25000"/>
                  </a:schemeClr>
                </a:solidFill>
                <a:effectLst/>
              </a:rPr>
              <a:t>Lc</a:t>
            </a:r>
            <a:r>
              <a:rPr lang="es-ES_tradnl" dirty="0">
                <a:solidFill>
                  <a:schemeClr val="bg2">
                    <a:lumMod val="25000"/>
                  </a:schemeClr>
                </a:solidFill>
                <a:effectLst/>
              </a:rPr>
              <a:t> 12:48</a:t>
            </a:r>
            <a:r>
              <a:rPr lang="es-ES_tradnl" dirty="0" smtClean="0">
                <a:solidFill>
                  <a:schemeClr val="bg2">
                    <a:lumMod val="25000"/>
                  </a:schemeClr>
                </a:solidFill>
                <a:effectLst/>
              </a:rPr>
              <a:t>).</a:t>
            </a:r>
            <a:endParaRPr lang="es-ES_tradnl" dirty="0">
              <a:solidFill>
                <a:schemeClr val="bg2">
                  <a:lumMod val="25000"/>
                </a:schemeClr>
              </a:solidFill>
              <a:effectLst/>
            </a:endParaRPr>
          </a:p>
          <a:p>
            <a:pPr marL="0" indent="0">
              <a:buNone/>
            </a:pPr>
            <a:endParaRPr lang="es-ES" dirty="0"/>
          </a:p>
        </p:txBody>
      </p:sp>
    </p:spTree>
    <p:extLst>
      <p:ext uri="{BB962C8B-B14F-4D97-AF65-F5344CB8AC3E}">
        <p14:creationId xmlns:p14="http://schemas.microsoft.com/office/powerpoint/2010/main" val="13057503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Agresiones a la Naturaleza</a:t>
            </a:r>
            <a:endParaRPr lang="es-ES" b="1" dirty="0"/>
          </a:p>
        </p:txBody>
      </p:sp>
      <p:pic>
        <p:nvPicPr>
          <p:cNvPr id="5" name="Marcador de contenido 4"/>
          <p:cNvPicPr>
            <a:picLocks noGrp="1" noChangeAspect="1"/>
          </p:cNvPicPr>
          <p:nvPr>
            <p:ph idx="1"/>
          </p:nvPr>
        </p:nvPicPr>
        <p:blipFill>
          <a:blip r:embed="rId3"/>
          <a:srcRect t="10887" b="10887"/>
          <a:stretch>
            <a:fillRect/>
          </a:stretch>
        </p:blipFill>
        <p:spPr/>
      </p:pic>
      <p:sp>
        <p:nvSpPr>
          <p:cNvPr id="4" name="Marcador de número de diapositiva 3"/>
          <p:cNvSpPr>
            <a:spLocks noGrp="1"/>
          </p:cNvSpPr>
          <p:nvPr>
            <p:ph type="sldNum" sz="quarter" idx="12"/>
          </p:nvPr>
        </p:nvSpPr>
        <p:spPr/>
        <p:txBody>
          <a:bodyPr/>
          <a:lstStyle/>
          <a:p>
            <a:fld id="{459A5F39-4CE7-434C-A5CB-50A363451602}" type="slidenum">
              <a:rPr lang="en-US" smtClean="0"/>
              <a:t>5</a:t>
            </a:fld>
            <a:endParaRPr lang="en-US"/>
          </a:p>
        </p:txBody>
      </p:sp>
    </p:spTree>
    <p:extLst>
      <p:ext uri="{BB962C8B-B14F-4D97-AF65-F5344CB8AC3E}">
        <p14:creationId xmlns:p14="http://schemas.microsoft.com/office/powerpoint/2010/main" val="11970014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5175" y="2596533"/>
            <a:ext cx="7612063" cy="1362075"/>
          </a:xfrm>
        </p:spPr>
        <p:txBody>
          <a:bodyPr/>
          <a:lstStyle/>
          <a:p>
            <a:r>
              <a:rPr lang="es-ES" b="1" dirty="0" smtClean="0"/>
              <a:t>FIN</a:t>
            </a:r>
            <a:endParaRPr lang="es-ES"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50</a:t>
            </a:fld>
            <a:endParaRPr lang="en-US"/>
          </a:p>
        </p:txBody>
      </p:sp>
    </p:spTree>
    <p:extLst>
      <p:ext uri="{BB962C8B-B14F-4D97-AF65-F5344CB8AC3E}">
        <p14:creationId xmlns:p14="http://schemas.microsoft.com/office/powerpoint/2010/main" val="6695372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459A5F39-4CE7-434C-A5CB-50A363451602}" type="slidenum">
              <a:rPr lang="en-US" smtClean="0"/>
              <a:t>6</a:t>
            </a:fld>
            <a:endParaRPr lang="en-US"/>
          </a:p>
        </p:txBody>
      </p:sp>
      <p:pic>
        <p:nvPicPr>
          <p:cNvPr id="6" name="Imagen 5"/>
          <p:cNvPicPr>
            <a:picLocks noChangeAspect="1"/>
          </p:cNvPicPr>
          <p:nvPr/>
        </p:nvPicPr>
        <p:blipFill>
          <a:blip r:embed="rId3"/>
          <a:stretch>
            <a:fillRect/>
          </a:stretch>
        </p:blipFill>
        <p:spPr>
          <a:xfrm>
            <a:off x="773103" y="802231"/>
            <a:ext cx="7577995" cy="5046945"/>
          </a:xfrm>
          <a:prstGeom prst="rect">
            <a:avLst/>
          </a:prstGeom>
        </p:spPr>
      </p:pic>
    </p:spTree>
    <p:extLst>
      <p:ext uri="{BB962C8B-B14F-4D97-AF65-F5344CB8AC3E}">
        <p14:creationId xmlns:p14="http://schemas.microsoft.com/office/powerpoint/2010/main" val="25631564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5400" b="1" dirty="0" smtClean="0"/>
              <a:t>Eco-pecados</a:t>
            </a:r>
            <a:endParaRPr lang="es-ES" sz="5400" b="1" dirty="0"/>
          </a:p>
        </p:txBody>
      </p:sp>
      <p:sp>
        <p:nvSpPr>
          <p:cNvPr id="3" name="Marcador de contenido 2"/>
          <p:cNvSpPr>
            <a:spLocks noGrp="1"/>
          </p:cNvSpPr>
          <p:nvPr>
            <p:ph idx="1"/>
          </p:nvPr>
        </p:nvSpPr>
        <p:spPr>
          <a:xfrm>
            <a:off x="1054841" y="2115414"/>
            <a:ext cx="7612064" cy="4182035"/>
          </a:xfrm>
        </p:spPr>
        <p:txBody>
          <a:bodyPr>
            <a:normAutofit/>
          </a:bodyPr>
          <a:lstStyle/>
          <a:p>
            <a:pPr marL="514350" indent="-514350">
              <a:buFont typeface="+mj-lt"/>
              <a:buAutoNum type="arabicPeriod"/>
            </a:pPr>
            <a:r>
              <a:rPr lang="es-ES" sz="3600" dirty="0" smtClean="0"/>
              <a:t>Contaminación de la biosfera.</a:t>
            </a:r>
          </a:p>
          <a:p>
            <a:pPr marL="514350" indent="-514350">
              <a:buFont typeface="+mj-lt"/>
              <a:buAutoNum type="arabicPeriod"/>
            </a:pPr>
            <a:r>
              <a:rPr lang="es-ES" sz="3600" dirty="0" smtClean="0"/>
              <a:t>Agotamiento de los recursos naturales.</a:t>
            </a:r>
          </a:p>
          <a:p>
            <a:pPr marL="514350" indent="-514350">
              <a:buFont typeface="+mj-lt"/>
              <a:buAutoNum type="arabicPeriod"/>
            </a:pPr>
            <a:r>
              <a:rPr lang="es-ES" sz="3600" dirty="0" smtClean="0"/>
              <a:t>Explosión demográfica.</a:t>
            </a:r>
          </a:p>
          <a:p>
            <a:pPr marL="514350" indent="-514350">
              <a:buFont typeface="+mj-lt"/>
              <a:buAutoNum type="arabicPeriod"/>
            </a:pPr>
            <a:r>
              <a:rPr lang="es-ES" sz="3600" dirty="0" smtClean="0"/>
              <a:t>Carrera armamentista.</a:t>
            </a:r>
            <a:endParaRPr lang="es-ES" sz="3600"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7</a:t>
            </a:fld>
            <a:endParaRPr lang="en-US"/>
          </a:p>
        </p:txBody>
      </p:sp>
    </p:spTree>
    <p:extLst>
      <p:ext uri="{BB962C8B-B14F-4D97-AF65-F5344CB8AC3E}">
        <p14:creationId xmlns:p14="http://schemas.microsoft.com/office/powerpoint/2010/main" val="947956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33693" y="101752"/>
            <a:ext cx="4593598" cy="1417638"/>
          </a:xfrm>
        </p:spPr>
        <p:txBody>
          <a:bodyPr/>
          <a:lstStyle/>
          <a:p>
            <a:r>
              <a:rPr lang="es-ES" b="1" dirty="0" smtClean="0"/>
              <a:t>Contaminación atmosférica</a:t>
            </a:r>
            <a:endParaRPr lang="es-ES" b="1" dirty="0"/>
          </a:p>
        </p:txBody>
      </p:sp>
      <p:sp>
        <p:nvSpPr>
          <p:cNvPr id="4" name="Marcador de número de diapositiva 3"/>
          <p:cNvSpPr>
            <a:spLocks noGrp="1"/>
          </p:cNvSpPr>
          <p:nvPr>
            <p:ph type="sldNum" sz="quarter" idx="12"/>
          </p:nvPr>
        </p:nvSpPr>
        <p:spPr/>
        <p:txBody>
          <a:bodyPr/>
          <a:lstStyle/>
          <a:p>
            <a:fld id="{459A5F39-4CE7-434C-A5CB-50A363451602}" type="slidenum">
              <a:rPr lang="en-US" smtClean="0"/>
              <a:t>8</a:t>
            </a:fld>
            <a:endParaRPr lang="en-US"/>
          </a:p>
        </p:txBody>
      </p:sp>
      <p:pic>
        <p:nvPicPr>
          <p:cNvPr id="5" name="Imagen 4"/>
          <p:cNvPicPr>
            <a:picLocks noChangeAspect="1"/>
          </p:cNvPicPr>
          <p:nvPr/>
        </p:nvPicPr>
        <p:blipFill>
          <a:blip r:embed="rId3"/>
          <a:stretch>
            <a:fillRect/>
          </a:stretch>
        </p:blipFill>
        <p:spPr>
          <a:xfrm>
            <a:off x="245103" y="2996915"/>
            <a:ext cx="4412710" cy="3309532"/>
          </a:xfrm>
          <a:prstGeom prst="rect">
            <a:avLst/>
          </a:prstGeom>
        </p:spPr>
      </p:pic>
      <p:pic>
        <p:nvPicPr>
          <p:cNvPr id="7" name="Imagen 6"/>
          <p:cNvPicPr>
            <a:picLocks noChangeAspect="1"/>
          </p:cNvPicPr>
          <p:nvPr/>
        </p:nvPicPr>
        <p:blipFill>
          <a:blip r:embed="rId4"/>
          <a:stretch>
            <a:fillRect/>
          </a:stretch>
        </p:blipFill>
        <p:spPr>
          <a:xfrm>
            <a:off x="4950110" y="802236"/>
            <a:ext cx="4003280" cy="2642164"/>
          </a:xfrm>
          <a:prstGeom prst="rect">
            <a:avLst/>
          </a:prstGeom>
        </p:spPr>
      </p:pic>
      <p:pic>
        <p:nvPicPr>
          <p:cNvPr id="8" name="Imagen 7"/>
          <p:cNvPicPr>
            <a:picLocks noChangeAspect="1"/>
          </p:cNvPicPr>
          <p:nvPr/>
        </p:nvPicPr>
        <p:blipFill>
          <a:blip r:embed="rId5"/>
          <a:stretch>
            <a:fillRect/>
          </a:stretch>
        </p:blipFill>
        <p:spPr>
          <a:xfrm>
            <a:off x="4938138" y="3788335"/>
            <a:ext cx="3989070" cy="2933140"/>
          </a:xfrm>
          <a:prstGeom prst="rect">
            <a:avLst/>
          </a:prstGeom>
        </p:spPr>
      </p:pic>
      <p:sp>
        <p:nvSpPr>
          <p:cNvPr id="2" name="CuadroTexto 1"/>
          <p:cNvSpPr txBox="1"/>
          <p:nvPr/>
        </p:nvSpPr>
        <p:spPr>
          <a:xfrm>
            <a:off x="1522763" y="5873556"/>
            <a:ext cx="2476458" cy="369332"/>
          </a:xfrm>
          <a:prstGeom prst="rect">
            <a:avLst/>
          </a:prstGeom>
          <a:noFill/>
        </p:spPr>
        <p:txBody>
          <a:bodyPr wrap="square" rtlCol="0">
            <a:spAutoFit/>
          </a:bodyPr>
          <a:lstStyle/>
          <a:p>
            <a:r>
              <a:rPr lang="es-ES" dirty="0"/>
              <a:t>Beijing (China)</a:t>
            </a:r>
          </a:p>
        </p:txBody>
      </p:sp>
      <p:sp>
        <p:nvSpPr>
          <p:cNvPr id="3" name="CuadroTexto 2"/>
          <p:cNvSpPr txBox="1"/>
          <p:nvPr/>
        </p:nvSpPr>
        <p:spPr>
          <a:xfrm>
            <a:off x="6439515" y="802239"/>
            <a:ext cx="1760282" cy="369332"/>
          </a:xfrm>
          <a:prstGeom prst="rect">
            <a:avLst/>
          </a:prstGeom>
          <a:noFill/>
        </p:spPr>
        <p:txBody>
          <a:bodyPr wrap="square" rtlCol="0">
            <a:spAutoFit/>
          </a:bodyPr>
          <a:lstStyle/>
          <a:p>
            <a:r>
              <a:rPr lang="es-ES" dirty="0" smtClean="0">
                <a:solidFill>
                  <a:schemeClr val="bg1"/>
                </a:solidFill>
              </a:rPr>
              <a:t>Barcelona</a:t>
            </a:r>
            <a:endParaRPr lang="es-ES" dirty="0">
              <a:solidFill>
                <a:schemeClr val="bg1"/>
              </a:solidFill>
            </a:endParaRPr>
          </a:p>
        </p:txBody>
      </p:sp>
      <p:sp>
        <p:nvSpPr>
          <p:cNvPr id="9" name="CuadroTexto 8"/>
          <p:cNvSpPr txBox="1"/>
          <p:nvPr/>
        </p:nvSpPr>
        <p:spPr>
          <a:xfrm>
            <a:off x="6550925" y="3787189"/>
            <a:ext cx="1448334" cy="369332"/>
          </a:xfrm>
          <a:prstGeom prst="rect">
            <a:avLst/>
          </a:prstGeom>
          <a:noFill/>
        </p:spPr>
        <p:txBody>
          <a:bodyPr wrap="square" rtlCol="0">
            <a:spAutoFit/>
          </a:bodyPr>
          <a:lstStyle/>
          <a:p>
            <a:r>
              <a:rPr lang="es-ES" dirty="0" smtClean="0"/>
              <a:t>Madrid</a:t>
            </a:r>
            <a:endParaRPr lang="es-ES" dirty="0"/>
          </a:p>
        </p:txBody>
      </p:sp>
    </p:spTree>
    <p:extLst>
      <p:ext uri="{BB962C8B-B14F-4D97-AF65-F5344CB8AC3E}">
        <p14:creationId xmlns:p14="http://schemas.microsoft.com/office/powerpoint/2010/main" val="41349463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16" y="4563225"/>
            <a:ext cx="4515674" cy="1417638"/>
          </a:xfrm>
        </p:spPr>
        <p:txBody>
          <a:bodyPr/>
          <a:lstStyle/>
          <a:p>
            <a:r>
              <a:rPr lang="es-ES" sz="4000" b="1" dirty="0" smtClean="0">
                <a:solidFill>
                  <a:srgbClr val="FF6600"/>
                </a:solidFill>
              </a:rPr>
              <a:t>Deshielo y elevación de los mares</a:t>
            </a:r>
            <a:endParaRPr lang="es-ES" sz="4000" b="1" dirty="0">
              <a:solidFill>
                <a:srgbClr val="FF6600"/>
              </a:solidFill>
            </a:endParaRPr>
          </a:p>
        </p:txBody>
      </p:sp>
      <p:sp>
        <p:nvSpPr>
          <p:cNvPr id="3" name="Marcador de número de diapositiva 2"/>
          <p:cNvSpPr>
            <a:spLocks noGrp="1"/>
          </p:cNvSpPr>
          <p:nvPr>
            <p:ph type="sldNum" sz="quarter" idx="12"/>
          </p:nvPr>
        </p:nvSpPr>
        <p:spPr/>
        <p:txBody>
          <a:bodyPr/>
          <a:lstStyle/>
          <a:p>
            <a:fld id="{459A5F39-4CE7-434C-A5CB-50A363451602}" type="slidenum">
              <a:rPr lang="en-US" smtClean="0"/>
              <a:t>9</a:t>
            </a:fld>
            <a:endParaRPr lang="en-US"/>
          </a:p>
        </p:txBody>
      </p:sp>
      <p:pic>
        <p:nvPicPr>
          <p:cNvPr id="4" name="Imagen 3"/>
          <p:cNvPicPr>
            <a:picLocks noChangeAspect="1"/>
          </p:cNvPicPr>
          <p:nvPr/>
        </p:nvPicPr>
        <p:blipFill>
          <a:blip r:embed="rId3"/>
          <a:stretch>
            <a:fillRect/>
          </a:stretch>
        </p:blipFill>
        <p:spPr>
          <a:xfrm>
            <a:off x="193772" y="231528"/>
            <a:ext cx="6350000" cy="3810000"/>
          </a:xfrm>
          <a:prstGeom prst="rect">
            <a:avLst/>
          </a:prstGeom>
        </p:spPr>
      </p:pic>
      <p:pic>
        <p:nvPicPr>
          <p:cNvPr id="5" name="Imagen 4"/>
          <p:cNvPicPr>
            <a:picLocks noChangeAspect="1"/>
          </p:cNvPicPr>
          <p:nvPr/>
        </p:nvPicPr>
        <p:blipFill>
          <a:blip r:embed="rId4"/>
          <a:stretch>
            <a:fillRect/>
          </a:stretch>
        </p:blipFill>
        <p:spPr>
          <a:xfrm>
            <a:off x="4538516" y="3030667"/>
            <a:ext cx="4400533" cy="3300400"/>
          </a:xfrm>
          <a:prstGeom prst="rect">
            <a:avLst/>
          </a:prstGeom>
        </p:spPr>
      </p:pic>
    </p:spTree>
    <p:extLst>
      <p:ext uri="{BB962C8B-B14F-4D97-AF65-F5344CB8AC3E}">
        <p14:creationId xmlns:p14="http://schemas.microsoft.com/office/powerpoint/2010/main" val="12277720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á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Hábitat.thmx</Template>
  <TotalTime>6152</TotalTime>
  <Words>2300</Words>
  <Application>Microsoft Macintosh PowerPoint</Application>
  <PresentationFormat>Presentación en pantalla (4:3)</PresentationFormat>
  <Paragraphs>489</Paragraphs>
  <Slides>50</Slides>
  <Notes>46</Notes>
  <HiddenSlides>0</HiddenSlides>
  <MMClips>0</MMClips>
  <ScaleCrop>false</ScaleCrop>
  <HeadingPairs>
    <vt:vector size="4" baseType="variant">
      <vt:variant>
        <vt:lpstr>Tema</vt:lpstr>
      </vt:variant>
      <vt:variant>
        <vt:i4>1</vt:i4>
      </vt:variant>
      <vt:variant>
        <vt:lpstr>Títulos de diapositiva</vt:lpstr>
      </vt:variant>
      <vt:variant>
        <vt:i4>50</vt:i4>
      </vt:variant>
    </vt:vector>
  </HeadingPairs>
  <TitlesOfParts>
    <vt:vector size="51" baseType="lpstr">
      <vt:lpstr>Hábitat</vt:lpstr>
      <vt:lpstr>BIBLIA Y ECOLOGÍA:</vt:lpstr>
      <vt:lpstr>¿Es culpable el cristianismo?  </vt:lpstr>
      <vt:lpstr>1. Ecología y ecologismo</vt:lpstr>
      <vt:lpstr>2. Gravedad del problema ecológico.</vt:lpstr>
      <vt:lpstr>Agresiones a la Naturaleza</vt:lpstr>
      <vt:lpstr>Presentación de PowerPoint</vt:lpstr>
      <vt:lpstr>Eco-pecados</vt:lpstr>
      <vt:lpstr>Contaminación atmosférica</vt:lpstr>
      <vt:lpstr>Deshielo y elevación de los mares</vt:lpstr>
      <vt:lpstr>Presentación de PowerPoint</vt:lpstr>
      <vt:lpstr>Lluvia ácida</vt:lpstr>
      <vt:lpstr>Cauce del río Besós (Barcelona)</vt:lpstr>
      <vt:lpstr>Contaminación del Gualdalquivir</vt:lpstr>
      <vt:lpstr>Rotura de la presa de Aználcollar (Huelva)</vt:lpstr>
      <vt:lpstr>Deterioro del Mediterráneo</vt:lpstr>
      <vt:lpstr>Sobrepesca en el Mediterráneo</vt:lpstr>
      <vt:lpstr>2. Agotamiento de los recursos naturales</vt:lpstr>
      <vt:lpstr>Presentación de PowerPoint</vt:lpstr>
      <vt:lpstr>Carrera armamentista</vt:lpstr>
      <vt:lpstr>¿Es culpable el cristianismo de los desequilibrios ecológicos?</vt:lpstr>
      <vt:lpstr>Fordlandia</vt:lpstr>
      <vt:lpstr>Proyecto del rio Jari en el Amazonas</vt:lpstr>
      <vt:lpstr>Proyecto del cultivo de cacahuete en Tanzania</vt:lpstr>
      <vt:lpstr>Los esclavos de San Valentín: rosas llenas de espinas</vt:lpstr>
      <vt:lpstr>4. Biblia y crisis ecológica</vt:lpstr>
      <vt:lpstr>Alterar el orden del cosmos</vt:lpstr>
      <vt:lpstr>Darle la espalda a Dios</vt:lpstr>
      <vt:lpstr>¿Qué podemos hacer hoy los cristianos?</vt:lpstr>
      <vt:lpstr>Nestlé está en contra de la explotación infantil. </vt:lpstr>
      <vt:lpstr>Cada vez que compramos algo estamos expresando nuestra opinión sobre cómo queremos que sean las cosas.</vt:lpstr>
      <vt:lpstr>Cambio en el estilo de vida</vt:lpstr>
      <vt:lpstr>Ocho ideas prácticas:</vt:lpstr>
      <vt:lpstr>Ocho ideas prácticas:</vt:lpstr>
      <vt:lpstr>1. Colaborar con grupos ecologistas.</vt:lpstr>
      <vt:lpstr>2. Proponer el uso racional de los recursos terrestres. </vt:lpstr>
      <vt:lpstr>3. Apoyar la investigación ambiental.</vt:lpstr>
      <vt:lpstr>4. Fomentar la educación ecológica.</vt:lpstr>
      <vt:lpstr>5. Respaldar las medidas de prevención de daños al ambiente. </vt:lpstr>
      <vt:lpstr>Sugerencias de Greenpeace </vt:lpstr>
      <vt:lpstr>Sugerencias de Greenpeace </vt:lpstr>
      <vt:lpstr>6. Dar ejemplo de respeto al ambiente en las iglesias.</vt:lpstr>
      <vt:lpstr>7. Resistir el bombardeo de los medios de comunicación. </vt:lpstr>
      <vt:lpstr>8. Transmitir a la próxima generación los valores de respeto a la naturaleza. </vt:lpstr>
      <vt:lpstr>El distanciamiento de Dios</vt:lpstr>
      <vt:lpstr>Crisis de responsabilidad</vt:lpstr>
      <vt:lpstr>En Dios hay restauración</vt:lpstr>
      <vt:lpstr>Romanos 8:19-22</vt:lpstr>
      <vt:lpstr>Presentación de PowerPoint</vt:lpstr>
      <vt:lpstr>Presentación de PowerPoint</vt:lpstr>
      <vt:lpstr>FIN</vt:lpstr>
    </vt:vector>
  </TitlesOfParts>
  <Company>IES MATADEPERA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ECOLOGISMO CRISTIANO:</dc:title>
  <dc:creator>Antonio Cruz Suárez</dc:creator>
  <cp:lastModifiedBy>Antonio Cruz 15.07.52</cp:lastModifiedBy>
  <cp:revision>72</cp:revision>
  <dcterms:created xsi:type="dcterms:W3CDTF">2013-09-26T12:59:28Z</dcterms:created>
  <dcterms:modified xsi:type="dcterms:W3CDTF">2015-08-27T06:13:57Z</dcterms:modified>
</cp:coreProperties>
</file>